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8"/>
  </p:notesMasterIdLst>
  <p:sldIdLst>
    <p:sldId id="256" r:id="rId2"/>
    <p:sldId id="257" r:id="rId3"/>
    <p:sldId id="258" r:id="rId4"/>
    <p:sldId id="259" r:id="rId5"/>
    <p:sldId id="267" r:id="rId6"/>
    <p:sldId id="260" r:id="rId7"/>
    <p:sldId id="261" r:id="rId8"/>
    <p:sldId id="262" r:id="rId9"/>
    <p:sldId id="271" r:id="rId10"/>
    <p:sldId id="268" r:id="rId11"/>
    <p:sldId id="263" r:id="rId12"/>
    <p:sldId id="266" r:id="rId13"/>
    <p:sldId id="270" r:id="rId14"/>
    <p:sldId id="269" r:id="rId15"/>
    <p:sldId id="264" r:id="rId16"/>
    <p:sldId id="26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29"/>
    <p:restoredTop sz="84946"/>
  </p:normalViewPr>
  <p:slideViewPr>
    <p:cSldViewPr snapToGrid="0" snapToObjects="1">
      <p:cViewPr varScale="1">
        <p:scale>
          <a:sx n="73" d="100"/>
          <a:sy n="73" d="100"/>
        </p:scale>
        <p:origin x="3264" y="16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F0A5A2-BE9D-CD40-89B0-003BE15BB0FF}" type="datetimeFigureOut">
              <a:rPr lang="en-US" smtClean="0"/>
              <a:t>2/15/22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C20CCA-3251-A740-AD70-0F9D52A86904}" type="slidenum">
              <a:rPr lang="en-US" smtClean="0"/>
              <a:t>‹#›</a:t>
            </a:fld>
            <a:endParaRPr lang="en-US"/>
          </a:p>
        </p:txBody>
      </p:sp>
    </p:spTree>
    <p:extLst>
      <p:ext uri="{BB962C8B-B14F-4D97-AF65-F5344CB8AC3E}">
        <p14:creationId xmlns:p14="http://schemas.microsoft.com/office/powerpoint/2010/main" val="18772176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lteccorp.com/news/other/how-traffic-signals-keep-traffic-movin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Civilization"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hatis.techtarget.com/definition/point-of-sale-terminal-POS-terminal"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internetofthingsagenda.techtarget.com/definition/smart-meter" TargetMode="External"/><Relationship Id="rId4" Type="http://schemas.openxmlformats.org/officeDocument/2006/relationships/hyperlink" Target="https://whatis.techtarget.com/definition/digital-television-DTV"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sensors in traffic control systems are used to detect the presence of vehicles at specific points. Sensors can be used to measure and monitor the number of vehicles that pass through a specific point, the speed at which the vehicles are traveling, and more. Sensors are used for a variety of traffic control and monitoring situations, including </a:t>
            </a:r>
            <a:r>
              <a:rPr lang="en-US" sz="1200" b="0" i="0" u="sng" kern="1200" dirty="0">
                <a:solidFill>
                  <a:schemeClr val="tx1"/>
                </a:solidFill>
                <a:effectLst/>
                <a:latin typeface="+mn-lt"/>
                <a:ea typeface="+mn-ea"/>
                <a:cs typeface="+mn-cs"/>
                <a:hlinkClick r:id="rId3"/>
              </a:rPr>
              <a:t>controlling traffic signals</a:t>
            </a:r>
            <a:r>
              <a:rPr lang="en-US" sz="1200" b="0" i="0" u="none" strike="noStrike" kern="1200" dirty="0">
                <a:solidFill>
                  <a:schemeClr val="tx1"/>
                </a:solidFill>
                <a:effectLst/>
                <a:latin typeface="+mn-lt"/>
                <a:ea typeface="+mn-ea"/>
                <a:cs typeface="+mn-cs"/>
              </a:rPr>
              <a:t>, freeway management, ramp metering, toll road monitoring, and more.</a:t>
            </a: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Infrared Sensors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Microwave Sensors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Video Sensors</a:t>
            </a:r>
          </a:p>
          <a:p>
            <a:endParaRPr lang="en-US" dirty="0"/>
          </a:p>
          <a:p>
            <a:endParaRPr lang="en-US" dirty="0"/>
          </a:p>
        </p:txBody>
      </p:sp>
      <p:sp>
        <p:nvSpPr>
          <p:cNvPr id="4" name="Slide Number Placeholder 3"/>
          <p:cNvSpPr>
            <a:spLocks noGrp="1"/>
          </p:cNvSpPr>
          <p:nvPr>
            <p:ph type="sldNum" sz="quarter" idx="5"/>
          </p:nvPr>
        </p:nvSpPr>
        <p:spPr/>
        <p:txBody>
          <a:bodyPr/>
          <a:lstStyle/>
          <a:p>
            <a:fld id="{07C20CCA-3251-A740-AD70-0F9D52A86904}" type="slidenum">
              <a:rPr lang="en-US" smtClean="0"/>
              <a:t>3</a:t>
            </a:fld>
            <a:endParaRPr lang="en-US"/>
          </a:p>
        </p:txBody>
      </p:sp>
    </p:spTree>
    <p:extLst>
      <p:ext uri="{BB962C8B-B14F-4D97-AF65-F5344CB8AC3E}">
        <p14:creationId xmlns:p14="http://schemas.microsoft.com/office/powerpoint/2010/main" val="27237923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Strategy Games would be the simplest to explain,</a:t>
            </a:r>
          </a:p>
          <a:p>
            <a:endParaRPr lang="en-US" dirty="0"/>
          </a:p>
          <a:p>
            <a:r>
              <a:rPr lang="en-US" sz="1200" b="0" i="0" u="none" strike="noStrike" kern="1200" dirty="0">
                <a:solidFill>
                  <a:schemeClr val="tx1"/>
                </a:solidFill>
                <a:effectLst/>
                <a:latin typeface="+mn-lt"/>
                <a:ea typeface="+mn-ea"/>
                <a:cs typeface="+mn-cs"/>
              </a:rPr>
              <a:t>For example, in </a:t>
            </a:r>
            <a:r>
              <a:rPr lang="en-US" sz="1200" b="0" i="1" u="none" strike="noStrike" kern="1200" dirty="0">
                <a:solidFill>
                  <a:schemeClr val="tx1"/>
                </a:solidFill>
                <a:effectLst/>
                <a:latin typeface="+mn-lt"/>
                <a:ea typeface="+mn-ea"/>
                <a:cs typeface="+mn-cs"/>
                <a:hlinkClick r:id="rId3"/>
              </a:rPr>
              <a:t>Civilization</a:t>
            </a:r>
            <a:r>
              <a:rPr lang="en-US" sz="1200" b="0" i="0" u="none" strike="noStrike" kern="1200" dirty="0">
                <a:solidFill>
                  <a:schemeClr val="tx1"/>
                </a:solidFill>
                <a:effectLst/>
                <a:latin typeface="+mn-lt"/>
                <a:ea typeface="+mn-ea"/>
                <a:cs typeface="+mn-cs"/>
              </a:rPr>
              <a:t>, a game in which players compete to develop a city in competition with an AI who is doing the same thing, it is impossible to pre-program every move for the AI. Instead of taking action only based on current status as with FSM, a MCST AI evaluates some of the possible next moves, such as developing ‘technology’, attacking a human player, defending a fortress, and so on.</a:t>
            </a:r>
          </a:p>
          <a:p>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07C20CCA-3251-A740-AD70-0F9D52A86904}" type="slidenum">
              <a:rPr lang="en-US" smtClean="0"/>
              <a:t>14</a:t>
            </a:fld>
            <a:endParaRPr lang="en-US"/>
          </a:p>
        </p:txBody>
      </p:sp>
    </p:spTree>
    <p:extLst>
      <p:ext uri="{BB962C8B-B14F-4D97-AF65-F5344CB8AC3E}">
        <p14:creationId xmlns:p14="http://schemas.microsoft.com/office/powerpoint/2010/main" val="39096506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C20CCA-3251-A740-AD70-0F9D52A86904}" type="slidenum">
              <a:rPr lang="en-US" smtClean="0"/>
              <a:t>15</a:t>
            </a:fld>
            <a:endParaRPr lang="en-US"/>
          </a:p>
        </p:txBody>
      </p:sp>
    </p:spTree>
    <p:extLst>
      <p:ext uri="{BB962C8B-B14F-4D97-AF65-F5344CB8AC3E}">
        <p14:creationId xmlns:p14="http://schemas.microsoft.com/office/powerpoint/2010/main" val="3854437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cars use Lidar, Radar, camera, and ultrasonic sensors to perceive to world around them. This data is sent to a computer that </a:t>
            </a:r>
            <a:r>
              <a:rPr lang="en-US" sz="1200" b="0" i="0" u="none" strike="noStrike" kern="1200" dirty="0">
                <a:solidFill>
                  <a:schemeClr val="tx1"/>
                </a:solidFill>
                <a:effectLst/>
                <a:latin typeface="+mn-lt"/>
                <a:ea typeface="+mn-ea"/>
                <a:cs typeface="+mn-cs"/>
              </a:rPr>
              <a:t>plots a path, and sends instructions to the vehicle which control acceleration, braking, and steering.</a:t>
            </a:r>
          </a:p>
          <a:p>
            <a:r>
              <a:rPr lang="en-US" sz="1200" b="0" i="0" u="none" strike="noStrike" kern="1200" dirty="0">
                <a:solidFill>
                  <a:schemeClr val="tx1"/>
                </a:solidFill>
                <a:effectLst/>
                <a:latin typeface="+mn-lt"/>
                <a:ea typeface="+mn-ea"/>
                <a:cs typeface="+mn-cs"/>
              </a:rPr>
              <a:t>Hard-coded rules Like if object Infront don’t accelerate. , obstacle avoidance algorithms, predictive modeling, and object recognition</a:t>
            </a:r>
          </a:p>
        </p:txBody>
      </p:sp>
      <p:sp>
        <p:nvSpPr>
          <p:cNvPr id="4" name="Slide Number Placeholder 3"/>
          <p:cNvSpPr>
            <a:spLocks noGrp="1"/>
          </p:cNvSpPr>
          <p:nvPr>
            <p:ph type="sldNum" sz="quarter" idx="5"/>
          </p:nvPr>
        </p:nvSpPr>
        <p:spPr/>
        <p:txBody>
          <a:bodyPr/>
          <a:lstStyle/>
          <a:p>
            <a:fld id="{07C20CCA-3251-A740-AD70-0F9D52A86904}" type="slidenum">
              <a:rPr lang="en-US" smtClean="0"/>
              <a:t>4</a:t>
            </a:fld>
            <a:endParaRPr lang="en-US"/>
          </a:p>
        </p:txBody>
      </p:sp>
    </p:spTree>
    <p:extLst>
      <p:ext uri="{BB962C8B-B14F-4D97-AF65-F5344CB8AC3E}">
        <p14:creationId xmlns:p14="http://schemas.microsoft.com/office/powerpoint/2010/main" val="3888917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way more systems than what I can name. But some examples and industries include. </a:t>
            </a:r>
            <a:r>
              <a:rPr lang="en-US" sz="1200" b="0" i="0" u="none" strike="noStrike" kern="1200" dirty="0">
                <a:solidFill>
                  <a:schemeClr val="tx1"/>
                </a:solidFill>
                <a:effectLst/>
                <a:latin typeface="+mn-lt"/>
                <a:ea typeface="+mn-ea"/>
                <a:cs typeface="+mn-cs"/>
              </a:rPr>
              <a:t>Point-of-sale (</a:t>
            </a:r>
            <a:r>
              <a:rPr lang="en-US" sz="1200" b="0" i="0" u="sng" kern="1200" dirty="0">
                <a:solidFill>
                  <a:schemeClr val="tx1"/>
                </a:solidFill>
                <a:effectLst/>
                <a:latin typeface="+mn-lt"/>
                <a:ea typeface="+mn-ea"/>
                <a:cs typeface="+mn-cs"/>
                <a:hlinkClick r:id="rId3"/>
              </a:rPr>
              <a:t>POS</a:t>
            </a:r>
            <a:r>
              <a:rPr lang="en-US" sz="1200" b="0" i="0" u="none" strike="noStrike" kern="1200" dirty="0">
                <a:solidFill>
                  <a:schemeClr val="tx1"/>
                </a:solidFill>
                <a:effectLst/>
                <a:latin typeface="+mn-lt"/>
                <a:ea typeface="+mn-ea"/>
                <a:cs typeface="+mn-cs"/>
              </a:rPr>
              <a:t>) terminals, </a:t>
            </a:r>
            <a:r>
              <a:rPr lang="en-US" sz="1200" b="0" i="0" u="sng" kern="1200" dirty="0">
                <a:solidFill>
                  <a:schemeClr val="tx1"/>
                </a:solidFill>
                <a:effectLst/>
                <a:latin typeface="+mn-lt"/>
                <a:ea typeface="+mn-ea"/>
                <a:cs typeface="+mn-cs"/>
                <a:hlinkClick r:id="rId4"/>
              </a:rPr>
              <a:t>digital televisions</a:t>
            </a:r>
            <a:r>
              <a:rPr lang="en-US" sz="1200" b="0" i="0" u="none" strike="noStrike" kern="1200" dirty="0">
                <a:solidFill>
                  <a:schemeClr val="tx1"/>
                </a:solidFill>
                <a:effectLst/>
                <a:latin typeface="+mn-lt"/>
                <a:ea typeface="+mn-ea"/>
                <a:cs typeface="+mn-cs"/>
              </a:rPr>
              <a:t>, traffic lights, </a:t>
            </a:r>
            <a:r>
              <a:rPr lang="en-US" sz="1200" b="0" i="0" u="sng" kern="1200" dirty="0">
                <a:solidFill>
                  <a:schemeClr val="tx1"/>
                </a:solidFill>
                <a:effectLst/>
                <a:latin typeface="+mn-lt"/>
                <a:ea typeface="+mn-ea"/>
                <a:cs typeface="+mn-cs"/>
                <a:hlinkClick r:id="rId5"/>
              </a:rPr>
              <a:t>smart meters</a:t>
            </a:r>
            <a:r>
              <a:rPr lang="en-US" sz="1200" b="0" i="0" u="none" strike="noStrike" kern="1200" dirty="0">
                <a:solidFill>
                  <a:schemeClr val="tx1"/>
                </a:solidFill>
                <a:effectLst/>
                <a:latin typeface="+mn-lt"/>
                <a:ea typeface="+mn-ea"/>
                <a:cs typeface="+mn-cs"/>
              </a:rPr>
              <a:t>, automobiles, digital signage and airplane controls</a:t>
            </a:r>
            <a:endParaRPr lang="en-US" dirty="0"/>
          </a:p>
        </p:txBody>
      </p:sp>
      <p:sp>
        <p:nvSpPr>
          <p:cNvPr id="4" name="Slide Number Placeholder 3"/>
          <p:cNvSpPr>
            <a:spLocks noGrp="1"/>
          </p:cNvSpPr>
          <p:nvPr>
            <p:ph type="sldNum" sz="quarter" idx="5"/>
          </p:nvPr>
        </p:nvSpPr>
        <p:spPr/>
        <p:txBody>
          <a:bodyPr/>
          <a:lstStyle/>
          <a:p>
            <a:fld id="{07C20CCA-3251-A740-AD70-0F9D52A86904}" type="slidenum">
              <a:rPr lang="en-US" smtClean="0"/>
              <a:t>5</a:t>
            </a:fld>
            <a:endParaRPr lang="en-US"/>
          </a:p>
        </p:txBody>
      </p:sp>
    </p:spTree>
    <p:extLst>
      <p:ext uri="{BB962C8B-B14F-4D97-AF65-F5344CB8AC3E}">
        <p14:creationId xmlns:p14="http://schemas.microsoft.com/office/powerpoint/2010/main" val="2073664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 game played by electronically manipulating images produced by a computer program on a television screen or other display screen</a:t>
            </a:r>
            <a:endParaRPr lang="en-US" dirty="0"/>
          </a:p>
        </p:txBody>
      </p:sp>
      <p:sp>
        <p:nvSpPr>
          <p:cNvPr id="4" name="Slide Number Placeholder 3"/>
          <p:cNvSpPr>
            <a:spLocks noGrp="1"/>
          </p:cNvSpPr>
          <p:nvPr>
            <p:ph type="sldNum" sz="quarter" idx="5"/>
          </p:nvPr>
        </p:nvSpPr>
        <p:spPr/>
        <p:txBody>
          <a:bodyPr/>
          <a:lstStyle/>
          <a:p>
            <a:fld id="{07C20CCA-3251-A740-AD70-0F9D52A86904}" type="slidenum">
              <a:rPr lang="en-US" smtClean="0"/>
              <a:t>6</a:t>
            </a:fld>
            <a:endParaRPr lang="en-US"/>
          </a:p>
        </p:txBody>
      </p:sp>
    </p:spTree>
    <p:extLst>
      <p:ext uri="{BB962C8B-B14F-4D97-AF65-F5344CB8AC3E}">
        <p14:creationId xmlns:p14="http://schemas.microsoft.com/office/powerpoint/2010/main" val="397072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C20CCA-3251-A740-AD70-0F9D52A86904}" type="slidenum">
              <a:rPr lang="en-US" smtClean="0"/>
              <a:t>7</a:t>
            </a:fld>
            <a:endParaRPr lang="en-US"/>
          </a:p>
        </p:txBody>
      </p:sp>
    </p:spTree>
    <p:extLst>
      <p:ext uri="{BB962C8B-B14F-4D97-AF65-F5344CB8AC3E}">
        <p14:creationId xmlns:p14="http://schemas.microsoft.com/office/powerpoint/2010/main" val="1296014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C20CCA-3251-A740-AD70-0F9D52A86904}" type="slidenum">
              <a:rPr lang="en-US" smtClean="0"/>
              <a:t>9</a:t>
            </a:fld>
            <a:endParaRPr lang="en-US"/>
          </a:p>
        </p:txBody>
      </p:sp>
    </p:spTree>
    <p:extLst>
      <p:ext uri="{BB962C8B-B14F-4D97-AF65-F5344CB8AC3E}">
        <p14:creationId xmlns:p14="http://schemas.microsoft.com/office/powerpoint/2010/main" val="1056203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 finite-state machine is a model used to represent and control execution flow. computation based on a hypothetical machine made of one or more states. Only a single state can be active at the same time, so the machine must transition from one state to another in order to perform different actions.</a:t>
            </a:r>
          </a:p>
          <a:p>
            <a:br>
              <a:rPr lang="en-US" dirty="0"/>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C20CCA-3251-A740-AD70-0F9D52A86904}" type="slidenum">
              <a:rPr lang="en-US" smtClean="0"/>
              <a:t>10</a:t>
            </a:fld>
            <a:endParaRPr lang="en-US"/>
          </a:p>
        </p:txBody>
      </p:sp>
    </p:spTree>
    <p:extLst>
      <p:ext uri="{BB962C8B-B14F-4D97-AF65-F5344CB8AC3E}">
        <p14:creationId xmlns:p14="http://schemas.microsoft.com/office/powerpoint/2010/main" val="915572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C20CCA-3251-A740-AD70-0F9D52A86904}" type="slidenum">
              <a:rPr lang="en-US" smtClean="0"/>
              <a:t>11</a:t>
            </a:fld>
            <a:endParaRPr lang="en-US"/>
          </a:p>
        </p:txBody>
      </p:sp>
    </p:spTree>
    <p:extLst>
      <p:ext uri="{BB962C8B-B14F-4D97-AF65-F5344CB8AC3E}">
        <p14:creationId xmlns:p14="http://schemas.microsoft.com/office/powerpoint/2010/main" val="2143541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C20CCA-3251-A740-AD70-0F9D52A86904}" type="slidenum">
              <a:rPr lang="en-US" smtClean="0"/>
              <a:t>12</a:t>
            </a:fld>
            <a:endParaRPr lang="en-US"/>
          </a:p>
        </p:txBody>
      </p:sp>
    </p:spTree>
    <p:extLst>
      <p:ext uri="{BB962C8B-B14F-4D97-AF65-F5344CB8AC3E}">
        <p14:creationId xmlns:p14="http://schemas.microsoft.com/office/powerpoint/2010/main" val="186916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10" name="Freeform 6" title="Page Number Shape">
            <a:extLst>
              <a:ext uri="{FF2B5EF4-FFF2-40B4-BE49-F238E27FC236}">
                <a16:creationId xmlns:a16="http://schemas.microsoft.com/office/drawing/2014/main" id="{DD4C4B28-6B4B-4445-8535-F516D74E4AA9}"/>
              </a:ext>
            </a:extLst>
          </p:cNvPr>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2" name="Straight Connector 11" title="Verticle Rule Line">
            <a:extLst>
              <a:ext uri="{FF2B5EF4-FFF2-40B4-BE49-F238E27FC236}">
                <a16:creationId xmlns:a16="http://schemas.microsoft.com/office/drawing/2014/main" id="{0CB1C732-7193-4253-8746-850D090A6B4E}"/>
              </a:ext>
            </a:extLst>
          </p:cNvPr>
          <p:cNvCxnSpPr>
            <a:cxnSpLocks/>
          </p:cNvCxnSpPr>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3AA199-952B-427F-A5BE-B97D25FD0733}"/>
              </a:ext>
            </a:extLst>
          </p:cNvPr>
          <p:cNvSpPr>
            <a:spLocks noGrp="1"/>
          </p:cNvSpPr>
          <p:nvPr>
            <p:ph type="ctrTitle"/>
          </p:nvPr>
        </p:nvSpPr>
        <p:spPr>
          <a:xfrm>
            <a:off x="1078992" y="1143000"/>
            <a:ext cx="6720840" cy="3730752"/>
          </a:xfrm>
        </p:spPr>
        <p:txBody>
          <a:bodyPr anchor="t">
            <a:normAutofit/>
          </a:bodyPr>
          <a:lstStyle>
            <a:lvl1pPr algn="l">
              <a:defRPr sz="72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A1AA393-A876-475F-A05B-1CCAB6C1F089}"/>
              </a:ext>
            </a:extLst>
          </p:cNvPr>
          <p:cNvSpPr>
            <a:spLocks noGrp="1"/>
          </p:cNvSpPr>
          <p:nvPr>
            <p:ph type="subTitle" idx="1"/>
          </p:nvPr>
        </p:nvSpPr>
        <p:spPr>
          <a:xfrm>
            <a:off x="1078992" y="5010912"/>
            <a:ext cx="6720840" cy="704088"/>
          </a:xfrm>
        </p:spPr>
        <p:txBody>
          <a:bodyPr>
            <a:normAutofit/>
          </a:bodyPr>
          <a:lstStyle>
            <a:lvl1pPr marL="0" indent="0" algn="l">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3395621-D631-4F31-AEEF-C8574E507372}"/>
              </a:ext>
            </a:extLst>
          </p:cNvPr>
          <p:cNvSpPr>
            <a:spLocks noGrp="1"/>
          </p:cNvSpPr>
          <p:nvPr>
            <p:ph type="dt" sz="half" idx="10"/>
          </p:nvPr>
        </p:nvSpPr>
        <p:spPr>
          <a:xfrm>
            <a:off x="8286356" y="6007608"/>
            <a:ext cx="3143643" cy="365125"/>
          </a:xfrm>
        </p:spPr>
        <p:txBody>
          <a:bodyPr/>
          <a:lstStyle/>
          <a:p>
            <a:fld id="{53BEF823-48A5-43FC-BE03-E79964288B41}" type="datetimeFigureOut">
              <a:rPr lang="en-US" smtClean="0"/>
              <a:t>2/15/22</a:t>
            </a:fld>
            <a:endParaRPr lang="en-US" dirty="0"/>
          </a:p>
        </p:txBody>
      </p:sp>
      <p:sp>
        <p:nvSpPr>
          <p:cNvPr id="5" name="Footer Placeholder 4">
            <a:extLst>
              <a:ext uri="{FF2B5EF4-FFF2-40B4-BE49-F238E27FC236}">
                <a16:creationId xmlns:a16="http://schemas.microsoft.com/office/drawing/2014/main" id="{305EE125-77AD-4E23-AFB7-C5CFDEACACF1}"/>
              </a:ext>
            </a:extLst>
          </p:cNvPr>
          <p:cNvSpPr>
            <a:spLocks noGrp="1"/>
          </p:cNvSpPr>
          <p:nvPr>
            <p:ph type="ftr" sz="quarter" idx="11"/>
          </p:nvPr>
        </p:nvSpPr>
        <p:spPr>
          <a:xfrm>
            <a:off x="1078991" y="6007608"/>
            <a:ext cx="6720837" cy="365125"/>
          </a:xfrm>
        </p:spPr>
        <p:txBody>
          <a:bodyPr/>
          <a:lstStyle/>
          <a:p>
            <a:endParaRPr lang="en-US" dirty="0"/>
          </a:p>
        </p:txBody>
      </p:sp>
      <p:sp>
        <p:nvSpPr>
          <p:cNvPr id="6" name="Slide Number Placeholder 5">
            <a:extLst>
              <a:ext uri="{FF2B5EF4-FFF2-40B4-BE49-F238E27FC236}">
                <a16:creationId xmlns:a16="http://schemas.microsoft.com/office/drawing/2014/main" id="{DC569682-B530-4F52-87B9-39464A0930B3}"/>
              </a:ext>
            </a:extLst>
          </p:cNvPr>
          <p:cNvSpPr>
            <a:spLocks noGrp="1"/>
          </p:cNvSpPr>
          <p:nvPr>
            <p:ph type="sldNum" sz="quarter" idx="12"/>
          </p:nvPr>
        </p:nvSpPr>
        <p:spPr/>
        <p:txBody>
          <a:bodyPr/>
          <a:lstStyle>
            <a:lvl1pPr algn="ctr">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35496755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59FCF-ACDF-495D-ACFA-15FCAC9EAE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3786E3-AB17-427E-8EF8-7FCB671A11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33B4E9-7A16-448C-8BE6-B14941A34857}"/>
              </a:ext>
            </a:extLst>
          </p:cNvPr>
          <p:cNvSpPr>
            <a:spLocks noGrp="1"/>
          </p:cNvSpPr>
          <p:nvPr>
            <p:ph type="dt" sz="half" idx="10"/>
          </p:nvPr>
        </p:nvSpPr>
        <p:spPr/>
        <p:txBody>
          <a:bodyPr/>
          <a:lstStyle/>
          <a:p>
            <a:pPr algn="r"/>
            <a:fld id="{53BEF823-48A5-43FC-BE03-E79964288B41}" type="datetimeFigureOut">
              <a:rPr lang="en-US" smtClean="0"/>
              <a:pPr algn="r"/>
              <a:t>2/15/22</a:t>
            </a:fld>
            <a:endParaRPr lang="en-US" dirty="0"/>
          </a:p>
        </p:txBody>
      </p:sp>
      <p:sp>
        <p:nvSpPr>
          <p:cNvPr id="8" name="Footer Placeholder 7">
            <a:extLst>
              <a:ext uri="{FF2B5EF4-FFF2-40B4-BE49-F238E27FC236}">
                <a16:creationId xmlns:a16="http://schemas.microsoft.com/office/drawing/2014/main" id="{579212F5-5835-49FF-836F-5E3008A0EDB1}"/>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DE9D492B-E5EE-4D24-A087-57D739CFACE8}"/>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350151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31E395-94BD-4E79-8E42-9CD4EB33CA60}"/>
              </a:ext>
            </a:extLst>
          </p:cNvPr>
          <p:cNvSpPr>
            <a:spLocks noGrp="1"/>
          </p:cNvSpPr>
          <p:nvPr>
            <p:ph type="title" orient="vert"/>
          </p:nvPr>
        </p:nvSpPr>
        <p:spPr>
          <a:xfrm>
            <a:off x="8475542" y="758952"/>
            <a:ext cx="2954458" cy="4986002"/>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79AA8A4-66BC-4E80-ABE3-F533F82B88CA}"/>
              </a:ext>
            </a:extLst>
          </p:cNvPr>
          <p:cNvSpPr>
            <a:spLocks noGrp="1"/>
          </p:cNvSpPr>
          <p:nvPr>
            <p:ph type="body" orient="vert" idx="1"/>
          </p:nvPr>
        </p:nvSpPr>
        <p:spPr>
          <a:xfrm>
            <a:off x="758952" y="758952"/>
            <a:ext cx="7407586" cy="49860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DDA4EA6-6A1A-48ED-9D79-A438561C7E79}"/>
              </a:ext>
            </a:extLst>
          </p:cNvPr>
          <p:cNvSpPr>
            <a:spLocks noGrp="1"/>
          </p:cNvSpPr>
          <p:nvPr>
            <p:ph type="dt" sz="half" idx="10"/>
          </p:nvPr>
        </p:nvSpPr>
        <p:spPr/>
        <p:txBody>
          <a:bodyPr/>
          <a:lstStyle/>
          <a:p>
            <a:pPr algn="r"/>
            <a:fld id="{53BEF823-48A5-43FC-BE03-E79964288B41}" type="datetimeFigureOut">
              <a:rPr lang="en-US" smtClean="0"/>
              <a:pPr algn="r"/>
              <a:t>2/15/22</a:t>
            </a:fld>
            <a:endParaRPr lang="en-US" dirty="0"/>
          </a:p>
        </p:txBody>
      </p:sp>
      <p:sp>
        <p:nvSpPr>
          <p:cNvPr id="8" name="Footer Placeholder 7">
            <a:extLst>
              <a:ext uri="{FF2B5EF4-FFF2-40B4-BE49-F238E27FC236}">
                <a16:creationId xmlns:a16="http://schemas.microsoft.com/office/drawing/2014/main" id="{F049B2BA-9250-4EBF-8820-10BDA5C1C62B}"/>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1F914475-55F3-4C46-BAE2-E4D93E9E3781}"/>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049493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351BD-5252-4168-A69E-C6864AE297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748EEE-19C9-493B-836D-73B9E4A0BE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FA6BFE-11ED-4FB4-9F65-508B5B0F0DD3}"/>
              </a:ext>
            </a:extLst>
          </p:cNvPr>
          <p:cNvSpPr>
            <a:spLocks noGrp="1"/>
          </p:cNvSpPr>
          <p:nvPr>
            <p:ph type="dt" sz="half" idx="10"/>
          </p:nvPr>
        </p:nvSpPr>
        <p:spPr/>
        <p:txBody>
          <a:bodyPr/>
          <a:lstStyle/>
          <a:p>
            <a:pPr algn="r"/>
            <a:fld id="{53BEF823-48A5-43FC-BE03-E79964288B41}" type="datetimeFigureOut">
              <a:rPr lang="en-US" smtClean="0"/>
              <a:pPr algn="r"/>
              <a:t>2/15/22</a:t>
            </a:fld>
            <a:endParaRPr lang="en-US" dirty="0"/>
          </a:p>
        </p:txBody>
      </p:sp>
      <p:sp>
        <p:nvSpPr>
          <p:cNvPr id="8" name="Footer Placeholder 7">
            <a:extLst>
              <a:ext uri="{FF2B5EF4-FFF2-40B4-BE49-F238E27FC236}">
                <a16:creationId xmlns:a16="http://schemas.microsoft.com/office/drawing/2014/main" id="{F90F536E-BEFF-4E0D-B4EC-39DE28C67CC3}"/>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36EE02AF-6FE1-4972-BD48-A82499AD67F6}"/>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435177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52EE-D9FC-4E51-9BFF-141F9192339F}"/>
              </a:ext>
            </a:extLst>
          </p:cNvPr>
          <p:cNvSpPr>
            <a:spLocks noGrp="1"/>
          </p:cNvSpPr>
          <p:nvPr>
            <p:ph type="title"/>
          </p:nvPr>
        </p:nvSpPr>
        <p:spPr>
          <a:xfrm>
            <a:off x="763051" y="2414016"/>
            <a:ext cx="10666949" cy="3099816"/>
          </a:xfrm>
        </p:spPr>
        <p:txBody>
          <a:bodyPr anchor="t"/>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1E086C4-4949-4E7A-A182-6709496A1C38}"/>
              </a:ext>
            </a:extLst>
          </p:cNvPr>
          <p:cNvSpPr>
            <a:spLocks noGrp="1"/>
          </p:cNvSpPr>
          <p:nvPr>
            <p:ph type="body" idx="1"/>
          </p:nvPr>
        </p:nvSpPr>
        <p:spPr>
          <a:xfrm>
            <a:off x="758952" y="1389888"/>
            <a:ext cx="10671048" cy="822960"/>
          </a:xfrm>
        </p:spPr>
        <p:txBody>
          <a:bodyPr anchor="ctr">
            <a:normAutofit/>
          </a:bodyPr>
          <a:lstStyle>
            <a:lvl1pPr marL="0" indent="0">
              <a:buNone/>
              <a:defRPr sz="2000" i="1">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3D12BC88-6A2B-4851-9568-23A4B74D9F98}"/>
              </a:ext>
            </a:extLst>
          </p:cNvPr>
          <p:cNvSpPr>
            <a:spLocks noGrp="1"/>
          </p:cNvSpPr>
          <p:nvPr>
            <p:ph type="dt" sz="half" idx="10"/>
          </p:nvPr>
        </p:nvSpPr>
        <p:spPr/>
        <p:txBody>
          <a:bodyPr/>
          <a:lstStyle/>
          <a:p>
            <a:pPr algn="r"/>
            <a:fld id="{53BEF823-48A5-43FC-BE03-E79964288B41}" type="datetimeFigureOut">
              <a:rPr lang="en-US" smtClean="0"/>
              <a:pPr algn="r"/>
              <a:t>2/15/22</a:t>
            </a:fld>
            <a:endParaRPr lang="en-US" dirty="0"/>
          </a:p>
        </p:txBody>
      </p:sp>
      <p:sp>
        <p:nvSpPr>
          <p:cNvPr id="8" name="Footer Placeholder 7">
            <a:extLst>
              <a:ext uri="{FF2B5EF4-FFF2-40B4-BE49-F238E27FC236}">
                <a16:creationId xmlns:a16="http://schemas.microsoft.com/office/drawing/2014/main" id="{D882CFE5-65C3-4F46-9141-4645455947D2}"/>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5321B390-4E13-4481-AC02-FF126656C4C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75097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0E02F8-47BB-4D30-8EFE-69C9222D9EC4}"/>
              </a:ext>
            </a:extLst>
          </p:cNvPr>
          <p:cNvSpPr>
            <a:spLocks noGrp="1"/>
          </p:cNvSpPr>
          <p:nvPr>
            <p:ph sz="half" idx="1"/>
          </p:nvPr>
        </p:nvSpPr>
        <p:spPr>
          <a:xfrm>
            <a:off x="5184648" y="758952"/>
            <a:ext cx="6245352" cy="2240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A844D33-6BF0-4205-A542-8537E3515938}"/>
              </a:ext>
            </a:extLst>
          </p:cNvPr>
          <p:cNvSpPr>
            <a:spLocks noGrp="1"/>
          </p:cNvSpPr>
          <p:nvPr>
            <p:ph sz="half" idx="2"/>
          </p:nvPr>
        </p:nvSpPr>
        <p:spPr>
          <a:xfrm>
            <a:off x="5184647" y="3273551"/>
            <a:ext cx="6245351" cy="2240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a:extLst>
              <a:ext uri="{FF2B5EF4-FFF2-40B4-BE49-F238E27FC236}">
                <a16:creationId xmlns:a16="http://schemas.microsoft.com/office/drawing/2014/main" id="{D6953A83-D2BE-4015-8D64-BE93DDFE5D21}"/>
              </a:ext>
            </a:extLst>
          </p:cNvPr>
          <p:cNvSpPr>
            <a:spLocks noGrp="1"/>
          </p:cNvSpPr>
          <p:nvPr>
            <p:ph type="dt" sz="half" idx="10"/>
          </p:nvPr>
        </p:nvSpPr>
        <p:spPr/>
        <p:txBody>
          <a:bodyPr/>
          <a:lstStyle/>
          <a:p>
            <a:pPr algn="r"/>
            <a:fld id="{53BEF823-48A5-43FC-BE03-E79964288B41}" type="datetimeFigureOut">
              <a:rPr lang="en-US" smtClean="0"/>
              <a:pPr algn="r"/>
              <a:t>2/15/22</a:t>
            </a:fld>
            <a:endParaRPr lang="en-US" dirty="0"/>
          </a:p>
        </p:txBody>
      </p:sp>
      <p:sp>
        <p:nvSpPr>
          <p:cNvPr id="10" name="Footer Placeholder 9">
            <a:extLst>
              <a:ext uri="{FF2B5EF4-FFF2-40B4-BE49-F238E27FC236}">
                <a16:creationId xmlns:a16="http://schemas.microsoft.com/office/drawing/2014/main" id="{BA849E67-05F9-4033-B033-74D6B8C8E77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DFAAC6AA-CFFB-438F-9327-DDB023E2E14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5" name="Title 4">
            <a:extLst>
              <a:ext uri="{FF2B5EF4-FFF2-40B4-BE49-F238E27FC236}">
                <a16:creationId xmlns:a16="http://schemas.microsoft.com/office/drawing/2014/main" id="{BA4960CB-ABA7-4442-AB15-FE444F23C6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9855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348291-9C7D-407E-8D07-FA3A323EA973}"/>
              </a:ext>
            </a:extLst>
          </p:cNvPr>
          <p:cNvSpPr>
            <a:spLocks noGrp="1"/>
          </p:cNvSpPr>
          <p:nvPr>
            <p:ph type="body" idx="1"/>
          </p:nvPr>
        </p:nvSpPr>
        <p:spPr>
          <a:xfrm>
            <a:off x="5184648" y="758952"/>
            <a:ext cx="6245352"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A192D2-8BA6-4A4D-814D-AD37A2A10AC8}"/>
              </a:ext>
            </a:extLst>
          </p:cNvPr>
          <p:cNvSpPr>
            <a:spLocks noGrp="1"/>
          </p:cNvSpPr>
          <p:nvPr>
            <p:ph sz="half" idx="2"/>
          </p:nvPr>
        </p:nvSpPr>
        <p:spPr>
          <a:xfrm>
            <a:off x="5190323" y="1377198"/>
            <a:ext cx="6239675"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6FD4BC-C948-41C4-BA24-5D26147E1C97}"/>
              </a:ext>
            </a:extLst>
          </p:cNvPr>
          <p:cNvSpPr>
            <a:spLocks noGrp="1"/>
          </p:cNvSpPr>
          <p:nvPr>
            <p:ph type="body" sz="quarter" idx="3"/>
          </p:nvPr>
        </p:nvSpPr>
        <p:spPr>
          <a:xfrm>
            <a:off x="5184647" y="3319548"/>
            <a:ext cx="6245351"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2E359C-F73D-4F1B-9F9A-6D628567105D}"/>
              </a:ext>
            </a:extLst>
          </p:cNvPr>
          <p:cNvSpPr>
            <a:spLocks noGrp="1"/>
          </p:cNvSpPr>
          <p:nvPr>
            <p:ph sz="quarter" idx="4"/>
          </p:nvPr>
        </p:nvSpPr>
        <p:spPr>
          <a:xfrm>
            <a:off x="5184646" y="3932372"/>
            <a:ext cx="6245352"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a:extLst>
              <a:ext uri="{FF2B5EF4-FFF2-40B4-BE49-F238E27FC236}">
                <a16:creationId xmlns:a16="http://schemas.microsoft.com/office/drawing/2014/main" id="{D76B63AE-38FF-40DD-A543-32DD98E6BDB2}"/>
              </a:ext>
            </a:extLst>
          </p:cNvPr>
          <p:cNvSpPr>
            <a:spLocks noGrp="1"/>
          </p:cNvSpPr>
          <p:nvPr>
            <p:ph type="title"/>
          </p:nvPr>
        </p:nvSpPr>
        <p:spPr/>
        <p:txBody>
          <a:bodyPr/>
          <a:lstStyle/>
          <a:p>
            <a:r>
              <a:rPr lang="en-US"/>
              <a:t>Click to edit Master title style</a:t>
            </a:r>
            <a:endParaRPr lang="en-US" dirty="0"/>
          </a:p>
        </p:txBody>
      </p:sp>
      <p:sp>
        <p:nvSpPr>
          <p:cNvPr id="12" name="Date Placeholder 11">
            <a:extLst>
              <a:ext uri="{FF2B5EF4-FFF2-40B4-BE49-F238E27FC236}">
                <a16:creationId xmlns:a16="http://schemas.microsoft.com/office/drawing/2014/main" id="{C686C0EB-E082-4BAB-99E8-B42F3C28B20F}"/>
              </a:ext>
            </a:extLst>
          </p:cNvPr>
          <p:cNvSpPr>
            <a:spLocks noGrp="1"/>
          </p:cNvSpPr>
          <p:nvPr>
            <p:ph type="dt" sz="half" idx="10"/>
          </p:nvPr>
        </p:nvSpPr>
        <p:spPr/>
        <p:txBody>
          <a:bodyPr/>
          <a:lstStyle/>
          <a:p>
            <a:pPr algn="r"/>
            <a:fld id="{53BEF823-48A5-43FC-BE03-E79964288B41}" type="datetimeFigureOut">
              <a:rPr lang="en-US" smtClean="0"/>
              <a:pPr algn="r"/>
              <a:t>2/15/22</a:t>
            </a:fld>
            <a:endParaRPr lang="en-US" dirty="0"/>
          </a:p>
        </p:txBody>
      </p:sp>
      <p:sp>
        <p:nvSpPr>
          <p:cNvPr id="13" name="Footer Placeholder 12">
            <a:extLst>
              <a:ext uri="{FF2B5EF4-FFF2-40B4-BE49-F238E27FC236}">
                <a16:creationId xmlns:a16="http://schemas.microsoft.com/office/drawing/2014/main" id="{B3CB0152-BA1F-48C7-A66F-3ADB51C94B97}"/>
              </a:ext>
            </a:extLst>
          </p:cNvPr>
          <p:cNvSpPr>
            <a:spLocks noGrp="1"/>
          </p:cNvSpPr>
          <p:nvPr>
            <p:ph type="ftr" sz="quarter" idx="11"/>
          </p:nvPr>
        </p:nvSpPr>
        <p:spPr/>
        <p:txBody>
          <a:bodyPr/>
          <a:lstStyle/>
          <a:p>
            <a:pPr algn="l"/>
            <a:endParaRPr lang="en-US" dirty="0"/>
          </a:p>
        </p:txBody>
      </p:sp>
      <p:sp>
        <p:nvSpPr>
          <p:cNvPr id="14" name="Slide Number Placeholder 13">
            <a:extLst>
              <a:ext uri="{FF2B5EF4-FFF2-40B4-BE49-F238E27FC236}">
                <a16:creationId xmlns:a16="http://schemas.microsoft.com/office/drawing/2014/main" id="{BD1C21B3-5CF6-415F-8295-EED3DF5CB55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4416147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470D5-4EB9-4410-A8AE-6D85F19239FF}"/>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5887FB59-BA77-4864-B9E8-994851250CB4}"/>
              </a:ext>
            </a:extLst>
          </p:cNvPr>
          <p:cNvSpPr>
            <a:spLocks noGrp="1"/>
          </p:cNvSpPr>
          <p:nvPr>
            <p:ph type="dt" sz="half" idx="10"/>
          </p:nvPr>
        </p:nvSpPr>
        <p:spPr/>
        <p:txBody>
          <a:bodyPr/>
          <a:lstStyle/>
          <a:p>
            <a:pPr algn="r"/>
            <a:fld id="{53BEF823-48A5-43FC-BE03-E79964288B41}" type="datetimeFigureOut">
              <a:rPr lang="en-US" smtClean="0"/>
              <a:pPr algn="r"/>
              <a:t>2/15/22</a:t>
            </a:fld>
            <a:endParaRPr lang="en-US" dirty="0"/>
          </a:p>
        </p:txBody>
      </p:sp>
      <p:sp>
        <p:nvSpPr>
          <p:cNvPr id="7" name="Footer Placeholder 6">
            <a:extLst>
              <a:ext uri="{FF2B5EF4-FFF2-40B4-BE49-F238E27FC236}">
                <a16:creationId xmlns:a16="http://schemas.microsoft.com/office/drawing/2014/main" id="{B6F0BC0B-BA67-455B-B567-1473DF0628BE}"/>
              </a:ext>
            </a:extLst>
          </p:cNvPr>
          <p:cNvSpPr>
            <a:spLocks noGrp="1"/>
          </p:cNvSpPr>
          <p:nvPr>
            <p:ph type="ftr" sz="quarter" idx="11"/>
          </p:nvPr>
        </p:nvSpPr>
        <p:spPr/>
        <p:txBody>
          <a:bodyPr/>
          <a:lstStyle/>
          <a:p>
            <a:pPr algn="l"/>
            <a:endParaRPr lang="en-US" dirty="0"/>
          </a:p>
        </p:txBody>
      </p:sp>
      <p:sp>
        <p:nvSpPr>
          <p:cNvPr id="8" name="Slide Number Placeholder 7">
            <a:extLst>
              <a:ext uri="{FF2B5EF4-FFF2-40B4-BE49-F238E27FC236}">
                <a16:creationId xmlns:a16="http://schemas.microsoft.com/office/drawing/2014/main" id="{2CF0BCF3-6FB5-4529-AA6A-A31467351EF5}"/>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2482493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BF1315B-6865-4A5A-91C1-B75339038903}"/>
              </a:ext>
            </a:extLst>
          </p:cNvPr>
          <p:cNvSpPr>
            <a:spLocks noGrp="1"/>
          </p:cNvSpPr>
          <p:nvPr>
            <p:ph type="dt" sz="half" idx="10"/>
          </p:nvPr>
        </p:nvSpPr>
        <p:spPr/>
        <p:txBody>
          <a:bodyPr/>
          <a:lstStyle/>
          <a:p>
            <a:pPr algn="r"/>
            <a:fld id="{53BEF823-48A5-43FC-BE03-E79964288B41}" type="datetimeFigureOut">
              <a:rPr lang="en-US" smtClean="0"/>
              <a:pPr algn="r"/>
              <a:t>2/15/22</a:t>
            </a:fld>
            <a:endParaRPr lang="en-US" dirty="0"/>
          </a:p>
        </p:txBody>
      </p:sp>
      <p:sp>
        <p:nvSpPr>
          <p:cNvPr id="6" name="Footer Placeholder 5">
            <a:extLst>
              <a:ext uri="{FF2B5EF4-FFF2-40B4-BE49-F238E27FC236}">
                <a16:creationId xmlns:a16="http://schemas.microsoft.com/office/drawing/2014/main" id="{DD536720-08C7-43DE-8EB5-CAB52D0E96B1}"/>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6D2477AF-B012-491C-AE42-22DE1203BE8D}"/>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734875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D183AC-72A9-43F5-A1B3-1D7A6A4C7EEB}"/>
              </a:ext>
            </a:extLst>
          </p:cNvPr>
          <p:cNvSpPr>
            <a:spLocks noGrp="1"/>
          </p:cNvSpPr>
          <p:nvPr>
            <p:ph idx="1"/>
          </p:nvPr>
        </p:nvSpPr>
        <p:spPr>
          <a:xfrm>
            <a:off x="5183188" y="758951"/>
            <a:ext cx="6245352" cy="4754881"/>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4045592-52ED-4270-ACBB-BCC528DAC407}"/>
              </a:ext>
            </a:extLst>
          </p:cNvPr>
          <p:cNvSpPr>
            <a:spLocks noGrp="1"/>
          </p:cNvSpPr>
          <p:nvPr>
            <p:ph type="body" sz="half" idx="2"/>
          </p:nvPr>
        </p:nvSpPr>
        <p:spPr>
          <a:xfrm>
            <a:off x="758953" y="3815080"/>
            <a:ext cx="3831336" cy="169875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99A93518-F9B5-418F-9883-BEF8359B045A}"/>
              </a:ext>
            </a:extLst>
          </p:cNvPr>
          <p:cNvSpPr>
            <a:spLocks noGrp="1"/>
          </p:cNvSpPr>
          <p:nvPr>
            <p:ph type="dt" sz="half" idx="10"/>
          </p:nvPr>
        </p:nvSpPr>
        <p:spPr/>
        <p:txBody>
          <a:bodyPr/>
          <a:lstStyle/>
          <a:p>
            <a:pPr algn="r"/>
            <a:fld id="{53BEF823-48A5-43FC-BE03-E79964288B41}" type="datetimeFigureOut">
              <a:rPr lang="en-US" smtClean="0"/>
              <a:pPr algn="r"/>
              <a:t>2/15/22</a:t>
            </a:fld>
            <a:endParaRPr lang="en-US" dirty="0"/>
          </a:p>
        </p:txBody>
      </p:sp>
      <p:sp>
        <p:nvSpPr>
          <p:cNvPr id="10" name="Footer Placeholder 9">
            <a:extLst>
              <a:ext uri="{FF2B5EF4-FFF2-40B4-BE49-F238E27FC236}">
                <a16:creationId xmlns:a16="http://schemas.microsoft.com/office/drawing/2014/main" id="{27B9FFE7-C4AB-425B-9B56-E412C72212A0}"/>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59231052-EBA8-4781-B28A-2FEA8BE523F3}"/>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CBDBF9E7-F686-4FA1-9BA5-69BDD014B0D3}"/>
              </a:ext>
            </a:extLst>
          </p:cNvPr>
          <p:cNvSpPr>
            <a:spLocks noGrp="1"/>
          </p:cNvSpPr>
          <p:nvPr>
            <p:ph type="title"/>
          </p:nvPr>
        </p:nvSpPr>
        <p:spPr>
          <a:xfrm>
            <a:off x="758952" y="758952"/>
            <a:ext cx="3831336" cy="2930179"/>
          </a:xfrm>
        </p:spPr>
        <p:txBody>
          <a:bodyPr/>
          <a:lstStyle/>
          <a:p>
            <a:r>
              <a:rPr lang="en-US"/>
              <a:t>Click to edit Master title style</a:t>
            </a:r>
            <a:endParaRPr lang="en-US" dirty="0"/>
          </a:p>
        </p:txBody>
      </p:sp>
    </p:spTree>
    <p:extLst>
      <p:ext uri="{BB962C8B-B14F-4D97-AF65-F5344CB8AC3E}">
        <p14:creationId xmlns:p14="http://schemas.microsoft.com/office/powerpoint/2010/main" val="2164944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116CF06-B27C-4DC4-981D-38E31997BD16}"/>
              </a:ext>
            </a:extLst>
          </p:cNvPr>
          <p:cNvSpPr>
            <a:spLocks noGrp="1"/>
          </p:cNvSpPr>
          <p:nvPr>
            <p:ph type="pic" idx="1"/>
          </p:nvPr>
        </p:nvSpPr>
        <p:spPr>
          <a:xfrm>
            <a:off x="5183188" y="758951"/>
            <a:ext cx="6245352" cy="475488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1976E66-2CB3-4F47-97F6-077C42818316}"/>
              </a:ext>
            </a:extLst>
          </p:cNvPr>
          <p:cNvSpPr>
            <a:spLocks noGrp="1"/>
          </p:cNvSpPr>
          <p:nvPr>
            <p:ph type="body" sz="half" idx="2"/>
          </p:nvPr>
        </p:nvSpPr>
        <p:spPr>
          <a:xfrm>
            <a:off x="758952" y="3794760"/>
            <a:ext cx="3831336" cy="1719072"/>
          </a:xfrm>
        </p:spPr>
        <p:txBody>
          <a:bodyPr>
            <a:normAutofit/>
          </a:bodyPr>
          <a:lstStyle>
            <a:lvl1pPr marL="0" indent="0">
              <a:buNone/>
              <a:defRPr sz="20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71414C9F-CBBD-4D5E-A831-BC0CDFEBCEF3}"/>
              </a:ext>
            </a:extLst>
          </p:cNvPr>
          <p:cNvSpPr>
            <a:spLocks noGrp="1"/>
          </p:cNvSpPr>
          <p:nvPr>
            <p:ph type="dt" sz="half" idx="10"/>
          </p:nvPr>
        </p:nvSpPr>
        <p:spPr/>
        <p:txBody>
          <a:bodyPr/>
          <a:lstStyle/>
          <a:p>
            <a:pPr algn="r"/>
            <a:fld id="{53BEF823-48A5-43FC-BE03-E79964288B41}" type="datetimeFigureOut">
              <a:rPr lang="en-US" smtClean="0"/>
              <a:pPr algn="r"/>
              <a:t>2/15/22</a:t>
            </a:fld>
            <a:endParaRPr lang="en-US" dirty="0"/>
          </a:p>
        </p:txBody>
      </p:sp>
      <p:sp>
        <p:nvSpPr>
          <p:cNvPr id="10" name="Footer Placeholder 9">
            <a:extLst>
              <a:ext uri="{FF2B5EF4-FFF2-40B4-BE49-F238E27FC236}">
                <a16:creationId xmlns:a16="http://schemas.microsoft.com/office/drawing/2014/main" id="{F58DC0C8-B580-442D-8DAC-4F0F869B1F1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1B0D29E8-DFEE-49AB-83AF-85FF25252A3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D0EAAF1B-6B6E-4D37-8F57-E403C6371A00}"/>
              </a:ext>
            </a:extLst>
          </p:cNvPr>
          <p:cNvSpPr>
            <a:spLocks noGrp="1"/>
          </p:cNvSpPr>
          <p:nvPr>
            <p:ph type="title"/>
          </p:nvPr>
        </p:nvSpPr>
        <p:spPr>
          <a:xfrm>
            <a:off x="758952" y="758952"/>
            <a:ext cx="3831336" cy="2926080"/>
          </a:xfrm>
        </p:spPr>
        <p:txBody>
          <a:bodyPr/>
          <a:lstStyle/>
          <a:p>
            <a:r>
              <a:rPr lang="en-US"/>
              <a:t>Click to edit Master title style</a:t>
            </a:r>
            <a:endParaRPr lang="en-US" dirty="0"/>
          </a:p>
        </p:txBody>
      </p:sp>
    </p:spTree>
    <p:extLst>
      <p:ext uri="{BB962C8B-B14F-4D97-AF65-F5344CB8AC3E}">
        <p14:creationId xmlns:p14="http://schemas.microsoft.com/office/powerpoint/2010/main" val="13914086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6" title="Page Number Shape">
            <a:extLst>
              <a:ext uri="{FF2B5EF4-FFF2-40B4-BE49-F238E27FC236}">
                <a16:creationId xmlns:a16="http://schemas.microsoft.com/office/drawing/2014/main" id="{72411438-92A5-42B0-9C54-EA4FB32ACB5E}"/>
              </a:ext>
            </a:extLst>
          </p:cNvPr>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2" name="Title Placeholder 1">
            <a:extLst>
              <a:ext uri="{FF2B5EF4-FFF2-40B4-BE49-F238E27FC236}">
                <a16:creationId xmlns:a16="http://schemas.microsoft.com/office/drawing/2014/main" id="{0D56E4D8-47B6-4DEC-BD29-B3B6ED4CC739}"/>
              </a:ext>
            </a:extLst>
          </p:cNvPr>
          <p:cNvSpPr>
            <a:spLocks noGrp="1"/>
          </p:cNvSpPr>
          <p:nvPr>
            <p:ph type="title"/>
          </p:nvPr>
        </p:nvSpPr>
        <p:spPr>
          <a:xfrm>
            <a:off x="758952" y="758952"/>
            <a:ext cx="3831336" cy="47548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F0F5D4C-4873-4052-A294-99CCB9421C4A}"/>
              </a:ext>
            </a:extLst>
          </p:cNvPr>
          <p:cNvSpPr>
            <a:spLocks noGrp="1"/>
          </p:cNvSpPr>
          <p:nvPr>
            <p:ph type="body" idx="1"/>
          </p:nvPr>
        </p:nvSpPr>
        <p:spPr>
          <a:xfrm>
            <a:off x="5184648" y="758952"/>
            <a:ext cx="6245352" cy="475488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41D62B3-3490-46B4-A10E-33FCE4A1FBB5}"/>
              </a:ext>
            </a:extLst>
          </p:cNvPr>
          <p:cNvSpPr>
            <a:spLocks noGrp="1"/>
          </p:cNvSpPr>
          <p:nvPr>
            <p:ph type="dt" sz="half" idx="2"/>
          </p:nvPr>
        </p:nvSpPr>
        <p:spPr>
          <a:xfrm>
            <a:off x="7616952" y="6007608"/>
            <a:ext cx="3813048" cy="365125"/>
          </a:xfrm>
          <a:prstGeom prst="rect">
            <a:avLst/>
          </a:prstGeom>
        </p:spPr>
        <p:txBody>
          <a:bodyPr vert="horz" lIns="91440" tIns="45720" rIns="91440" bIns="45720" rtlCol="0" anchor="ctr"/>
          <a:lstStyle>
            <a:lvl1pPr algn="r">
              <a:defRPr sz="1000" spc="50" baseline="0">
                <a:solidFill>
                  <a:schemeClr val="tx1">
                    <a:lumMod val="85000"/>
                    <a:lumOff val="15000"/>
                  </a:schemeClr>
                </a:solidFill>
              </a:defRPr>
            </a:lvl1pPr>
          </a:lstStyle>
          <a:p>
            <a:pPr algn="r"/>
            <a:fld id="{53BEF823-48A5-43FC-BE03-E79964288B41}" type="datetimeFigureOut">
              <a:rPr lang="en-US" smtClean="0"/>
              <a:pPr algn="r"/>
              <a:t>2/15/22</a:t>
            </a:fld>
            <a:endParaRPr lang="en-US" dirty="0"/>
          </a:p>
        </p:txBody>
      </p:sp>
      <p:sp>
        <p:nvSpPr>
          <p:cNvPr id="5" name="Footer Placeholder 4">
            <a:extLst>
              <a:ext uri="{FF2B5EF4-FFF2-40B4-BE49-F238E27FC236}">
                <a16:creationId xmlns:a16="http://schemas.microsoft.com/office/drawing/2014/main" id="{97424CB1-7D5F-4F52-9F99-7068F5819E8C}"/>
              </a:ext>
            </a:extLst>
          </p:cNvPr>
          <p:cNvSpPr>
            <a:spLocks noGrp="1"/>
          </p:cNvSpPr>
          <p:nvPr>
            <p:ph type="ftr" sz="quarter" idx="3"/>
          </p:nvPr>
        </p:nvSpPr>
        <p:spPr>
          <a:xfrm>
            <a:off x="758952" y="6007608"/>
            <a:ext cx="3831336" cy="365125"/>
          </a:xfrm>
          <a:prstGeom prst="rect">
            <a:avLst/>
          </a:prstGeom>
        </p:spPr>
        <p:txBody>
          <a:bodyPr vert="horz" lIns="91440" tIns="45720" rIns="91440" bIns="45720" rtlCol="0" anchor="ctr"/>
          <a:lstStyle>
            <a:lvl1pPr algn="l">
              <a:defRPr sz="1000" spc="50" baseline="0">
                <a:solidFill>
                  <a:schemeClr val="tx1">
                    <a:lumMod val="85000"/>
                    <a:lumOff val="15000"/>
                  </a:schemeClr>
                </a:solidFill>
              </a:defRPr>
            </a:lvl1pPr>
          </a:lstStyle>
          <a:p>
            <a:pPr algn="l"/>
            <a:endParaRPr lang="en-US" dirty="0"/>
          </a:p>
        </p:txBody>
      </p:sp>
      <p:sp>
        <p:nvSpPr>
          <p:cNvPr id="6" name="Slide Number Placeholder 5">
            <a:extLst>
              <a:ext uri="{FF2B5EF4-FFF2-40B4-BE49-F238E27FC236}">
                <a16:creationId xmlns:a16="http://schemas.microsoft.com/office/drawing/2014/main" id="{1A1F9CC9-1431-4569-B2F1-D04814955381}"/>
              </a:ext>
            </a:extLst>
          </p:cNvPr>
          <p:cNvSpPr>
            <a:spLocks noGrp="1"/>
          </p:cNvSpPr>
          <p:nvPr>
            <p:ph type="sldNum" sz="quarter" idx="4"/>
          </p:nvPr>
        </p:nvSpPr>
        <p:spPr>
          <a:xfrm>
            <a:off x="11786616" y="6007608"/>
            <a:ext cx="411480" cy="365125"/>
          </a:xfrm>
          <a:prstGeom prst="rect">
            <a:avLst/>
          </a:prstGeom>
        </p:spPr>
        <p:txBody>
          <a:bodyPr vert="horz" lIns="45720" tIns="45720" rIns="45720" bIns="45720" rtlCol="0" anchor="ctr"/>
          <a:lstStyle>
            <a:lvl1pPr algn="r">
              <a:defRPr sz="900" b="1">
                <a:solidFill>
                  <a:schemeClr val="bg1"/>
                </a:solidFill>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465811410"/>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6000" i="1" kern="1200" spc="100" baseline="0">
          <a:solidFill>
            <a:schemeClr val="tx1">
              <a:lumMod val="85000"/>
              <a:lumOff val="15000"/>
            </a:schemeClr>
          </a:solidFill>
          <a:latin typeface="+mj-lt"/>
          <a:ea typeface="+mj-ea"/>
          <a:cs typeface="+mj-cs"/>
        </a:defRPr>
      </a:lvl1pPr>
    </p:titleStyle>
    <p:body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hatis.techtarget.com/definition/intelligent-system/" TargetMode="External"/><Relationship Id="rId7" Type="http://schemas.openxmlformats.org/officeDocument/2006/relationships/hyperlink" Target="https://en.wikipedia.org/wiki/Artificial_intelligence_in_video_games" TargetMode="External"/><Relationship Id="rId2" Type="http://schemas.openxmlformats.org/officeDocument/2006/relationships/hyperlink" Target="https://www.unr.edu/cse/undergraduates/prospective-students/what-are-intelligent-systems" TargetMode="External"/><Relationship Id="rId1" Type="http://schemas.openxmlformats.org/officeDocument/2006/relationships/slideLayout" Target="../slideLayouts/slideLayout2.xml"/><Relationship Id="rId6" Type="http://schemas.openxmlformats.org/officeDocument/2006/relationships/hyperlink" Target="https://sitn.hms.harvard.edu/flash/2017/ai-video-games-toward-intelligent-game/" TargetMode="External"/><Relationship Id="rId5" Type="http://schemas.openxmlformats.org/officeDocument/2006/relationships/hyperlink" Target="https://en.wikipedia.org/wiki/Monte_Carlo_tree_search/" TargetMode="External"/><Relationship Id="rId4" Type="http://schemas.openxmlformats.org/officeDocument/2006/relationships/hyperlink" Target="https://techcrunch.com/2015/10/31/the-history-of-gaming-an-evolving-community/"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 up of a keyboard&#10;&#10;Description automatically generated with low confidence">
            <a:extLst>
              <a:ext uri="{FF2B5EF4-FFF2-40B4-BE49-F238E27FC236}">
                <a16:creationId xmlns:a16="http://schemas.microsoft.com/office/drawing/2014/main" id="{F8FF0B27-1FD2-A14A-9144-A45AC2BBE648}"/>
              </a:ext>
            </a:extLst>
          </p:cNvPr>
          <p:cNvPicPr>
            <a:picLocks noChangeAspect="1"/>
          </p:cNvPicPr>
          <p:nvPr/>
        </p:nvPicPr>
        <p:blipFill rotWithShape="1">
          <a:blip r:embed="rId2"/>
          <a:srcRect/>
          <a:stretch/>
        </p:blipFill>
        <p:spPr>
          <a:xfrm>
            <a:off x="0" y="0"/>
            <a:ext cx="12192000" cy="6858000"/>
          </a:xfrm>
          <a:prstGeom prst="rect">
            <a:avLst/>
          </a:prstGeom>
        </p:spPr>
      </p:pic>
      <p:sp>
        <p:nvSpPr>
          <p:cNvPr id="22" name="Rectangle 21">
            <a:extLst>
              <a:ext uri="{FF2B5EF4-FFF2-40B4-BE49-F238E27FC236}">
                <a16:creationId xmlns:a16="http://schemas.microsoft.com/office/drawing/2014/main" id="{50828E5B-9EDE-4D1D-8C59-333EDC952C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1840754"/>
            <a:ext cx="12188952" cy="501724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5F176B-773B-5B46-8BA3-F99B06866F0D}"/>
              </a:ext>
            </a:extLst>
          </p:cNvPr>
          <p:cNvSpPr>
            <a:spLocks noGrp="1"/>
          </p:cNvSpPr>
          <p:nvPr>
            <p:ph type="ctrTitle"/>
          </p:nvPr>
        </p:nvSpPr>
        <p:spPr>
          <a:xfrm>
            <a:off x="1078992" y="3513151"/>
            <a:ext cx="8714346" cy="1334069"/>
          </a:xfrm>
        </p:spPr>
        <p:txBody>
          <a:bodyPr anchor="b">
            <a:normAutofit/>
          </a:bodyPr>
          <a:lstStyle/>
          <a:p>
            <a:r>
              <a:rPr lang="en-US" sz="5600">
                <a:solidFill>
                  <a:srgbClr val="FFFFFF"/>
                </a:solidFill>
              </a:rPr>
              <a:t>Intelligent Systems in Gaming</a:t>
            </a:r>
          </a:p>
        </p:txBody>
      </p:sp>
      <p:sp>
        <p:nvSpPr>
          <p:cNvPr id="3" name="Subtitle 2">
            <a:extLst>
              <a:ext uri="{FF2B5EF4-FFF2-40B4-BE49-F238E27FC236}">
                <a16:creationId xmlns:a16="http://schemas.microsoft.com/office/drawing/2014/main" id="{D503771B-46D3-FA43-BF75-8B5D4D6B5D22}"/>
              </a:ext>
            </a:extLst>
          </p:cNvPr>
          <p:cNvSpPr>
            <a:spLocks noGrp="1"/>
          </p:cNvSpPr>
          <p:nvPr>
            <p:ph type="subTitle" idx="1"/>
          </p:nvPr>
        </p:nvSpPr>
        <p:spPr>
          <a:xfrm>
            <a:off x="1078992" y="5162507"/>
            <a:ext cx="8714346" cy="771097"/>
          </a:xfrm>
        </p:spPr>
        <p:txBody>
          <a:bodyPr>
            <a:normAutofit/>
          </a:bodyPr>
          <a:lstStyle/>
          <a:p>
            <a:r>
              <a:rPr lang="en-US">
                <a:solidFill>
                  <a:srgbClr val="FFFFFF"/>
                </a:solidFill>
              </a:rPr>
              <a:t>Presented by Michael Kiss</a:t>
            </a:r>
            <a:endParaRPr lang="en-US" dirty="0">
              <a:solidFill>
                <a:srgbClr val="FFFFFF"/>
              </a:solidFill>
            </a:endParaRPr>
          </a:p>
        </p:txBody>
      </p:sp>
      <p:cxnSp>
        <p:nvCxnSpPr>
          <p:cNvPr id="24" name="Straight Connector 23">
            <a:extLst>
              <a:ext uri="{FF2B5EF4-FFF2-40B4-BE49-F238E27FC236}">
                <a16:creationId xmlns:a16="http://schemas.microsoft.com/office/drawing/2014/main" id="{C56E7048-86CF-445D-8846-414F144FD8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75209" y="5016207"/>
            <a:ext cx="8618129"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26"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16857726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9D6620-14FC-AC49-8403-41021A27729C}"/>
              </a:ext>
            </a:extLst>
          </p:cNvPr>
          <p:cNvSpPr>
            <a:spLocks noGrp="1"/>
          </p:cNvSpPr>
          <p:nvPr>
            <p:ph type="title"/>
          </p:nvPr>
        </p:nvSpPr>
        <p:spPr>
          <a:xfrm>
            <a:off x="7885744" y="691762"/>
            <a:ext cx="3541205" cy="1706649"/>
          </a:xfrm>
        </p:spPr>
        <p:txBody>
          <a:bodyPr anchor="ctr">
            <a:noAutofit/>
          </a:bodyPr>
          <a:lstStyle/>
          <a:p>
            <a:r>
              <a:rPr lang="en-US" sz="4800" b="1" i="0" dirty="0"/>
              <a:t>Finite-State Machine Algorithm</a:t>
            </a:r>
          </a:p>
        </p:txBody>
      </p:sp>
      <p:pic>
        <p:nvPicPr>
          <p:cNvPr id="1026" name="Picture 2" descr="Figure 1. A simplified flow chart of how the Finite State Machine algorithm works in a shooting game. In this game, an NPC would begin with ‘wander’ status, and then engage in ‘attack’ if a human player is near (orange arrow). If the player is out of sight, the NPC goes back to ‘wander.’ In other words, NPCs are always ‘wandering’ when you cannot see them. If a player is attacking back, NPCs can ‘evade.’ If NPCs’ ‘healthpoints are low,’ they can go ‘find aid’ and then ‘wander’ again. ">
            <a:extLst>
              <a:ext uri="{FF2B5EF4-FFF2-40B4-BE49-F238E27FC236}">
                <a16:creationId xmlns:a16="http://schemas.microsoft.com/office/drawing/2014/main" id="{02B803EA-4804-DF43-B778-4E2FDE3F508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51400" y="794357"/>
            <a:ext cx="7025716" cy="5269286"/>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Connector 72">
            <a:extLst>
              <a:ext uri="{FF2B5EF4-FFF2-40B4-BE49-F238E27FC236}">
                <a16:creationId xmlns:a16="http://schemas.microsoft.com/office/drawing/2014/main" id="{61A0812C-8DCE-4CA2-904B-A5A5C12CA4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2660" y="1005840"/>
            <a:ext cx="0" cy="5852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D0CE24C-CFEF-7C47-B4F1-A69216AEE131}"/>
              </a:ext>
            </a:extLst>
          </p:cNvPr>
          <p:cNvSpPr>
            <a:spLocks noGrp="1"/>
          </p:cNvSpPr>
          <p:nvPr>
            <p:ph idx="1"/>
          </p:nvPr>
        </p:nvSpPr>
        <p:spPr>
          <a:xfrm>
            <a:off x="7888666" y="2623930"/>
            <a:ext cx="3541205" cy="3158160"/>
          </a:xfrm>
        </p:spPr>
        <p:txBody>
          <a:bodyPr>
            <a:normAutofit/>
          </a:bodyPr>
          <a:lstStyle/>
          <a:p>
            <a:r>
              <a:rPr lang="en-US" dirty="0"/>
              <a:t>“Brain of a computer NPC” </a:t>
            </a:r>
          </a:p>
          <a:p>
            <a:endParaRPr lang="en-US" dirty="0"/>
          </a:p>
          <a:p>
            <a:r>
              <a:rPr lang="en-US" dirty="0"/>
              <a:t>1 Active State</a:t>
            </a:r>
          </a:p>
          <a:p>
            <a:endParaRPr lang="en-US" dirty="0"/>
          </a:p>
          <a:p>
            <a:r>
              <a:rPr lang="en-US" dirty="0"/>
              <a:t>Simple to Code </a:t>
            </a:r>
          </a:p>
          <a:p>
            <a:endParaRPr lang="en-US" dirty="0"/>
          </a:p>
          <a:p>
            <a:r>
              <a:rPr lang="en-US" dirty="0"/>
              <a:t>Set to Update every Frame</a:t>
            </a:r>
          </a:p>
        </p:txBody>
      </p:sp>
      <p:sp>
        <p:nvSpPr>
          <p:cNvPr id="75"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4" name="TextBox 3">
            <a:extLst>
              <a:ext uri="{FF2B5EF4-FFF2-40B4-BE49-F238E27FC236}">
                <a16:creationId xmlns:a16="http://schemas.microsoft.com/office/drawing/2014/main" id="{6BD9D445-F0D6-AC49-A649-011BCAA86D43}"/>
              </a:ext>
            </a:extLst>
          </p:cNvPr>
          <p:cNvSpPr txBox="1"/>
          <p:nvPr/>
        </p:nvSpPr>
        <p:spPr>
          <a:xfrm>
            <a:off x="3035300" y="52959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439352182"/>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71"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73" name="Straight Connector 72">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75" name="Rectangle 74">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Five section traffic signal - GTA5-Mods.com">
            <a:extLst>
              <a:ext uri="{FF2B5EF4-FFF2-40B4-BE49-F238E27FC236}">
                <a16:creationId xmlns:a16="http://schemas.microsoft.com/office/drawing/2014/main" id="{A49B434F-AAE0-B34A-BB6C-BA06812862F1}"/>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2667"/>
          <a:stretch/>
        </p:blipFill>
        <p:spPr bwMode="auto">
          <a:xfrm>
            <a:off x="1"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E4398140-F067-40E9-892C-4DB04C70B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44600" y="-1244600"/>
            <a:ext cx="6858000" cy="9347200"/>
          </a:xfrm>
          <a:prstGeom prst="rect">
            <a:avLst/>
          </a:prstGeom>
          <a:gradFill>
            <a:gsLst>
              <a:gs pos="100000">
                <a:srgbClr val="000000">
                  <a:alpha val="0"/>
                </a:srgbClr>
              </a:gs>
              <a:gs pos="0">
                <a:schemeClr val="tx1"/>
              </a:gs>
              <a:gs pos="0">
                <a:srgbClr val="000000">
                  <a:alpha val="7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42CB34-BC70-1F43-80C4-2000B5F43AD3}"/>
              </a:ext>
            </a:extLst>
          </p:cNvPr>
          <p:cNvSpPr>
            <a:spLocks noGrp="1"/>
          </p:cNvSpPr>
          <p:nvPr>
            <p:ph type="title"/>
          </p:nvPr>
        </p:nvSpPr>
        <p:spPr>
          <a:xfrm>
            <a:off x="758952" y="1143000"/>
            <a:ext cx="4572000" cy="2984701"/>
          </a:xfrm>
        </p:spPr>
        <p:txBody>
          <a:bodyPr vert="horz" lIns="91440" tIns="45720" rIns="91440" bIns="45720" rtlCol="0" anchor="b">
            <a:normAutofit/>
          </a:bodyPr>
          <a:lstStyle/>
          <a:p>
            <a:r>
              <a:rPr lang="en-US" dirty="0">
                <a:solidFill>
                  <a:srgbClr val="FFFFFF"/>
                </a:solidFill>
              </a:rPr>
              <a:t>Traffic Lights</a:t>
            </a:r>
          </a:p>
        </p:txBody>
      </p:sp>
      <p:cxnSp>
        <p:nvCxnSpPr>
          <p:cNvPr id="79" name="Straight Connector 78">
            <a:extLst>
              <a:ext uri="{FF2B5EF4-FFF2-40B4-BE49-F238E27FC236}">
                <a16:creationId xmlns:a16="http://schemas.microsoft.com/office/drawing/2014/main" id="{17726E8A-324C-4684-96F2-AFDDFB2F14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58952" y="4291242"/>
            <a:ext cx="457200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81"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714465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71"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73" name="Straight Connector 72">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75" name="Rectangle 74">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L.S Traffic - GTA5-Mods.com">
            <a:extLst>
              <a:ext uri="{FF2B5EF4-FFF2-40B4-BE49-F238E27FC236}">
                <a16:creationId xmlns:a16="http://schemas.microsoft.com/office/drawing/2014/main" id="{5917D7E5-3478-7344-8450-0AFB8770C6C3}"/>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a:stretch/>
        </p:blipFill>
        <p:spPr bwMode="auto">
          <a:xfrm>
            <a:off x="-2"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E4398140-F067-40E9-892C-4DB04C70B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44600" y="-1244600"/>
            <a:ext cx="6858000" cy="9347200"/>
          </a:xfrm>
          <a:prstGeom prst="rect">
            <a:avLst/>
          </a:prstGeom>
          <a:gradFill>
            <a:gsLst>
              <a:gs pos="100000">
                <a:srgbClr val="000000">
                  <a:alpha val="0"/>
                </a:srgbClr>
              </a:gs>
              <a:gs pos="0">
                <a:schemeClr val="tx1"/>
              </a:gs>
              <a:gs pos="0">
                <a:srgbClr val="000000">
                  <a:alpha val="7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42CB34-BC70-1F43-80C4-2000B5F43AD3}"/>
              </a:ext>
            </a:extLst>
          </p:cNvPr>
          <p:cNvSpPr>
            <a:spLocks noGrp="1"/>
          </p:cNvSpPr>
          <p:nvPr>
            <p:ph type="title"/>
          </p:nvPr>
        </p:nvSpPr>
        <p:spPr>
          <a:xfrm>
            <a:off x="758952" y="1143000"/>
            <a:ext cx="4572000" cy="2984701"/>
          </a:xfrm>
        </p:spPr>
        <p:txBody>
          <a:bodyPr vert="horz" lIns="91440" tIns="45720" rIns="91440" bIns="45720" rtlCol="0" anchor="b">
            <a:normAutofit/>
          </a:bodyPr>
          <a:lstStyle/>
          <a:p>
            <a:r>
              <a:rPr lang="en-US" dirty="0" err="1">
                <a:solidFill>
                  <a:srgbClr val="FFFFFF"/>
                </a:solidFill>
              </a:rPr>
              <a:t>Cont</a:t>
            </a:r>
            <a:br>
              <a:rPr lang="en-US" dirty="0">
                <a:solidFill>
                  <a:srgbClr val="FFFFFF"/>
                </a:solidFill>
              </a:rPr>
            </a:br>
            <a:endParaRPr lang="en-US" dirty="0">
              <a:solidFill>
                <a:srgbClr val="FFFFFF"/>
              </a:solidFill>
            </a:endParaRPr>
          </a:p>
        </p:txBody>
      </p:sp>
      <p:cxnSp>
        <p:nvCxnSpPr>
          <p:cNvPr id="79" name="Straight Connector 78">
            <a:extLst>
              <a:ext uri="{FF2B5EF4-FFF2-40B4-BE49-F238E27FC236}">
                <a16:creationId xmlns:a16="http://schemas.microsoft.com/office/drawing/2014/main" id="{17726E8A-324C-4684-96F2-AFDDFB2F14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58952" y="4291242"/>
            <a:ext cx="457200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81"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12" name="Title 1">
            <a:extLst>
              <a:ext uri="{FF2B5EF4-FFF2-40B4-BE49-F238E27FC236}">
                <a16:creationId xmlns:a16="http://schemas.microsoft.com/office/drawing/2014/main" id="{0435B7B2-98C9-ED40-805F-F956126DC44E}"/>
              </a:ext>
            </a:extLst>
          </p:cNvPr>
          <p:cNvSpPr txBox="1">
            <a:spLocks/>
          </p:cNvSpPr>
          <p:nvPr/>
        </p:nvSpPr>
        <p:spPr>
          <a:xfrm>
            <a:off x="7061200" y="1306541"/>
            <a:ext cx="4572000" cy="298470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i="1" kern="1200" spc="100" baseline="0">
                <a:solidFill>
                  <a:schemeClr val="tx1">
                    <a:lumMod val="85000"/>
                    <a:lumOff val="15000"/>
                  </a:schemeClr>
                </a:solidFill>
                <a:latin typeface="+mj-lt"/>
                <a:ea typeface="+mj-ea"/>
                <a:cs typeface="+mj-cs"/>
              </a:defRPr>
            </a:lvl1pPr>
          </a:lstStyle>
          <a:p>
            <a:r>
              <a:rPr lang="en-US" dirty="0">
                <a:solidFill>
                  <a:schemeClr val="bg1"/>
                </a:solidFill>
                <a:highlight>
                  <a:srgbClr val="000000"/>
                </a:highlight>
              </a:rPr>
              <a:t>Autonomous Cars</a:t>
            </a:r>
            <a:br>
              <a:rPr lang="en-US" dirty="0">
                <a:solidFill>
                  <a:srgbClr val="FFFFFF"/>
                </a:solidFill>
                <a:highlight>
                  <a:srgbClr val="FFFF00"/>
                </a:highlight>
              </a:rPr>
            </a:br>
            <a:endParaRPr lang="en-US" dirty="0">
              <a:solidFill>
                <a:srgbClr val="FFFFFF"/>
              </a:solidFill>
              <a:highlight>
                <a:srgbClr val="FFFF00"/>
              </a:highlight>
            </a:endParaRPr>
          </a:p>
        </p:txBody>
      </p:sp>
    </p:spTree>
    <p:extLst>
      <p:ext uri="{BB962C8B-B14F-4D97-AF65-F5344CB8AC3E}">
        <p14:creationId xmlns:p14="http://schemas.microsoft.com/office/powerpoint/2010/main" val="3701667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75"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77" name="Straight Connector 76">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79" name="Rectangle 78">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Sid Meier&amp;#39;s Civilization V Screenshots for Windows - MobyGames">
            <a:extLst>
              <a:ext uri="{FF2B5EF4-FFF2-40B4-BE49-F238E27FC236}">
                <a16:creationId xmlns:a16="http://schemas.microsoft.com/office/drawing/2014/main" id="{03DE9291-F502-3146-81FF-9E8131E777F1}"/>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a:stretch/>
        </p:blipFill>
        <p:spPr bwMode="auto">
          <a:xfrm>
            <a:off x="1"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2B76CDF1-6A1E-445E-91B6-686D6C917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60126" y="-1373875"/>
            <a:ext cx="6858000" cy="9605749"/>
          </a:xfrm>
          <a:prstGeom prst="rect">
            <a:avLst/>
          </a:prstGeom>
          <a:gradFill>
            <a:gsLst>
              <a:gs pos="100000">
                <a:srgbClr val="000000">
                  <a:alpha val="0"/>
                </a:srgbClr>
              </a:gs>
              <a:gs pos="0">
                <a:schemeClr val="tx1"/>
              </a:gs>
              <a:gs pos="0">
                <a:srgbClr val="000000">
                  <a:alpha val="7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187DEC6-24D8-BE47-AACA-5B9F2C01E4CE}"/>
              </a:ext>
            </a:extLst>
          </p:cNvPr>
          <p:cNvSpPr>
            <a:spLocks noGrp="1"/>
          </p:cNvSpPr>
          <p:nvPr>
            <p:ph type="title"/>
          </p:nvPr>
        </p:nvSpPr>
        <p:spPr>
          <a:xfrm>
            <a:off x="6170624" y="1143000"/>
            <a:ext cx="5303520" cy="2984701"/>
          </a:xfrm>
        </p:spPr>
        <p:txBody>
          <a:bodyPr vert="horz" lIns="91440" tIns="45720" rIns="91440" bIns="45720" rtlCol="0" anchor="b">
            <a:normAutofit/>
          </a:bodyPr>
          <a:lstStyle/>
          <a:p>
            <a:r>
              <a:rPr lang="en-US">
                <a:solidFill>
                  <a:srgbClr val="FFFFFF"/>
                </a:solidFill>
              </a:rPr>
              <a:t>Civilization 5 </a:t>
            </a:r>
            <a:br>
              <a:rPr lang="en-US">
                <a:solidFill>
                  <a:srgbClr val="FFFFFF"/>
                </a:solidFill>
              </a:rPr>
            </a:br>
            <a:endParaRPr lang="en-US">
              <a:solidFill>
                <a:srgbClr val="FFFFFF"/>
              </a:solidFill>
            </a:endParaRPr>
          </a:p>
        </p:txBody>
      </p:sp>
      <p:cxnSp>
        <p:nvCxnSpPr>
          <p:cNvPr id="83" name="Straight Connector 82">
            <a:extLst>
              <a:ext uri="{FF2B5EF4-FFF2-40B4-BE49-F238E27FC236}">
                <a16:creationId xmlns:a16="http://schemas.microsoft.com/office/drawing/2014/main" id="{17726E8A-324C-4684-96F2-AFDDFB2F14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38864" y="4291242"/>
            <a:ext cx="521208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85"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410366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87AB6F-51E1-0447-A8E8-2A7856EFC91D}"/>
              </a:ext>
            </a:extLst>
          </p:cNvPr>
          <p:cNvSpPr>
            <a:spLocks noGrp="1"/>
          </p:cNvSpPr>
          <p:nvPr>
            <p:ph type="title"/>
          </p:nvPr>
        </p:nvSpPr>
        <p:spPr>
          <a:xfrm>
            <a:off x="7885744" y="691762"/>
            <a:ext cx="3541205" cy="1706649"/>
          </a:xfrm>
        </p:spPr>
        <p:txBody>
          <a:bodyPr anchor="ctr">
            <a:normAutofit/>
          </a:bodyPr>
          <a:lstStyle/>
          <a:p>
            <a:r>
              <a:rPr lang="en-US" sz="4800" dirty="0"/>
              <a:t>Strategy Games	</a:t>
            </a:r>
          </a:p>
        </p:txBody>
      </p:sp>
      <p:pic>
        <p:nvPicPr>
          <p:cNvPr id="2050" name="Picture 2" descr="Figure 2. A simplified MCST demonstration. ">
            <a:extLst>
              <a:ext uri="{FF2B5EF4-FFF2-40B4-BE49-F238E27FC236}">
                <a16:creationId xmlns:a16="http://schemas.microsoft.com/office/drawing/2014/main" id="{3D6B5350-2D9C-A243-9A0B-D6AFC5712D5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5918" y="691763"/>
            <a:ext cx="7345686" cy="5590318"/>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Connector 72">
            <a:extLst>
              <a:ext uri="{FF2B5EF4-FFF2-40B4-BE49-F238E27FC236}">
                <a16:creationId xmlns:a16="http://schemas.microsoft.com/office/drawing/2014/main" id="{61A0812C-8DCE-4CA2-904B-A5A5C12CA4F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2660" y="1005840"/>
            <a:ext cx="0" cy="5852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C5DABF7-C3B5-B445-B61C-F71678788C51}"/>
              </a:ext>
            </a:extLst>
          </p:cNvPr>
          <p:cNvSpPr>
            <a:spLocks noGrp="1"/>
          </p:cNvSpPr>
          <p:nvPr>
            <p:ph idx="1"/>
          </p:nvPr>
        </p:nvSpPr>
        <p:spPr>
          <a:xfrm>
            <a:off x="7888666" y="2623930"/>
            <a:ext cx="3541205" cy="3158160"/>
          </a:xfrm>
        </p:spPr>
        <p:txBody>
          <a:bodyPr>
            <a:normAutofit/>
          </a:bodyPr>
          <a:lstStyle/>
          <a:p>
            <a:endParaRPr lang="en-US"/>
          </a:p>
        </p:txBody>
      </p:sp>
      <p:sp>
        <p:nvSpPr>
          <p:cNvPr id="75"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325334062"/>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71"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73" name="Straight Connector 72">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75" name="Rectangle 74">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The 20 best VR games for Oculus, Index and Vive | Rock Paper Shotgun">
            <a:extLst>
              <a:ext uri="{FF2B5EF4-FFF2-40B4-BE49-F238E27FC236}">
                <a16:creationId xmlns:a16="http://schemas.microsoft.com/office/drawing/2014/main" id="{CF9F13A4-6B25-6944-A91E-F05C1080A65C}"/>
              </a:ext>
            </a:extLst>
          </p:cNvPr>
          <p:cNvPicPr>
            <a:picLocks noGrp="1" noChangeAspect="1" noChangeArrowheads="1"/>
          </p:cNvPicPr>
          <p:nvPr>
            <p:ph idx="1"/>
          </p:nvPr>
        </p:nvPicPr>
        <p:blipFill rotWithShape="1">
          <a:blip r:embed="rId3">
            <a:alphaModFix/>
            <a:extLst>
              <a:ext uri="{28A0092B-C50C-407E-A947-70E740481C1C}">
                <a14:useLocalDpi xmlns:a14="http://schemas.microsoft.com/office/drawing/2010/main" val="0"/>
              </a:ext>
            </a:extLst>
          </a:blip>
          <a:srcRect l="10570" r="16756"/>
          <a:stretch/>
        </p:blipFill>
        <p:spPr bwMode="auto">
          <a:xfrm>
            <a:off x="3331592" y="10"/>
            <a:ext cx="8860407" cy="6857990"/>
          </a:xfrm>
          <a:custGeom>
            <a:avLst/>
            <a:gdLst/>
            <a:ahLst/>
            <a:cxnLst/>
            <a:rect l="l" t="t" r="r" b="b"/>
            <a:pathLst>
              <a:path w="8860407" h="6858000">
                <a:moveTo>
                  <a:pt x="0" y="0"/>
                </a:moveTo>
                <a:lnTo>
                  <a:pt x="8860407" y="0"/>
                </a:lnTo>
                <a:lnTo>
                  <a:pt x="8860407" y="6858000"/>
                </a:lnTo>
                <a:lnTo>
                  <a:pt x="661049" y="6858000"/>
                </a:lnTo>
                <a:lnTo>
                  <a:pt x="832672" y="6662026"/>
                </a:lnTo>
                <a:cubicBezTo>
                  <a:pt x="1465328" y="5866432"/>
                  <a:pt x="1845374" y="4846462"/>
                  <a:pt x="1845374" y="3734370"/>
                </a:cubicBezTo>
                <a:cubicBezTo>
                  <a:pt x="1845374" y="2244963"/>
                  <a:pt x="1163691" y="920792"/>
                  <a:pt x="106458" y="79568"/>
                </a:cubicBez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C4B6C06-EBB6-9D4C-8035-A7914D619C92}"/>
              </a:ext>
            </a:extLst>
          </p:cNvPr>
          <p:cNvSpPr>
            <a:spLocks noGrp="1"/>
          </p:cNvSpPr>
          <p:nvPr>
            <p:ph type="title"/>
          </p:nvPr>
        </p:nvSpPr>
        <p:spPr>
          <a:xfrm>
            <a:off x="758952" y="1128811"/>
            <a:ext cx="3447288" cy="3342290"/>
          </a:xfrm>
        </p:spPr>
        <p:txBody>
          <a:bodyPr vert="horz" lIns="91440" tIns="45720" rIns="91440" bIns="45720" rtlCol="0" anchor="b">
            <a:normAutofit/>
          </a:bodyPr>
          <a:lstStyle/>
          <a:p>
            <a:r>
              <a:rPr lang="en-US" sz="4600"/>
              <a:t>Future of Intelligent Systems in Gaming</a:t>
            </a:r>
            <a:br>
              <a:rPr lang="en-US" sz="4600"/>
            </a:br>
            <a:endParaRPr lang="en-US" sz="4600"/>
          </a:p>
        </p:txBody>
      </p:sp>
      <p:sp>
        <p:nvSpPr>
          <p:cNvPr id="77"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500078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4E62E-518C-264A-A40D-2A8F8B23B5E7}"/>
              </a:ext>
            </a:extLst>
          </p:cNvPr>
          <p:cNvSpPr>
            <a:spLocks noGrp="1"/>
          </p:cNvSpPr>
          <p:nvPr>
            <p:ph type="title"/>
          </p:nvPr>
        </p:nvSpPr>
        <p:spPr/>
        <p:txBody>
          <a:bodyPr/>
          <a:lstStyle/>
          <a:p>
            <a:r>
              <a:rPr lang="en-US" dirty="0"/>
              <a:t>Sources Cited</a:t>
            </a:r>
          </a:p>
        </p:txBody>
      </p:sp>
      <p:sp>
        <p:nvSpPr>
          <p:cNvPr id="3" name="Content Placeholder 2">
            <a:extLst>
              <a:ext uri="{FF2B5EF4-FFF2-40B4-BE49-F238E27FC236}">
                <a16:creationId xmlns:a16="http://schemas.microsoft.com/office/drawing/2014/main" id="{CB193653-7622-334C-A49A-69EC001B39C9}"/>
              </a:ext>
            </a:extLst>
          </p:cNvPr>
          <p:cNvSpPr>
            <a:spLocks noGrp="1"/>
          </p:cNvSpPr>
          <p:nvPr>
            <p:ph idx="1"/>
          </p:nvPr>
        </p:nvSpPr>
        <p:spPr/>
        <p:txBody>
          <a:bodyPr/>
          <a:lstStyle/>
          <a:p>
            <a:r>
              <a:rPr lang="en-US" dirty="0">
                <a:hlinkClick r:id="rId2"/>
              </a:rPr>
              <a:t>https://www.unr.edu/cse/undergraduates/prospective-students/what-are-intelligent-systems</a:t>
            </a:r>
            <a:endParaRPr lang="en-US" dirty="0"/>
          </a:p>
          <a:p>
            <a:r>
              <a:rPr lang="en-US" dirty="0">
                <a:hlinkClick r:id="rId3"/>
              </a:rPr>
              <a:t>https://whatis.techtarget.com/definition/intelligent-system/</a:t>
            </a:r>
            <a:endParaRPr lang="en-US" dirty="0"/>
          </a:p>
          <a:p>
            <a:r>
              <a:rPr lang="en-US" dirty="0">
                <a:hlinkClick r:id="rId4"/>
              </a:rPr>
              <a:t>https://techcrunch.com/2015/10/31/the-history-of-gaming-an-evolving-community/</a:t>
            </a:r>
            <a:endParaRPr lang="en-US" dirty="0"/>
          </a:p>
          <a:p>
            <a:r>
              <a:rPr lang="en-US" dirty="0">
                <a:hlinkClick r:id="rId5"/>
              </a:rPr>
              <a:t>https://en.wikipedia.org/wiki/Monte_Carlo_tree_search/</a:t>
            </a:r>
            <a:endParaRPr lang="en-US" dirty="0"/>
          </a:p>
          <a:p>
            <a:r>
              <a:rPr lang="en-US" dirty="0">
                <a:hlinkClick r:id="rId6"/>
              </a:rPr>
              <a:t>https://sitn.hms.harvard.edu/flash/2017/ai-video-games-toward-intelligent-game/</a:t>
            </a:r>
            <a:endParaRPr lang="en-US" dirty="0"/>
          </a:p>
          <a:p>
            <a:r>
              <a:rPr lang="en-US" dirty="0">
                <a:hlinkClick r:id="rId7"/>
              </a:rPr>
              <a:t>https://en.wikipedia.org/wiki/Artificial_intelligence_in_video_games</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6511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1" name="Straight Connector 10">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ood human figure">
            <a:extLst>
              <a:ext uri="{FF2B5EF4-FFF2-40B4-BE49-F238E27FC236}">
                <a16:creationId xmlns:a16="http://schemas.microsoft.com/office/drawing/2014/main" id="{004CE427-9652-4CF9-AE4F-33A3B355D0F3}"/>
              </a:ext>
            </a:extLst>
          </p:cNvPr>
          <p:cNvPicPr>
            <a:picLocks noChangeAspect="1"/>
          </p:cNvPicPr>
          <p:nvPr/>
        </p:nvPicPr>
        <p:blipFill rotWithShape="1">
          <a:blip r:embed="rId2"/>
          <a:srcRect b="15730"/>
          <a:stretch/>
        </p:blipFill>
        <p:spPr>
          <a:xfrm>
            <a:off x="-2" y="10"/>
            <a:ext cx="12191999" cy="6857990"/>
          </a:xfrm>
          <a:prstGeom prst="rect">
            <a:avLst/>
          </a:prstGeom>
        </p:spPr>
      </p:pic>
      <p:sp>
        <p:nvSpPr>
          <p:cNvPr id="15" name="Rectangle 14">
            <a:extLst>
              <a:ext uri="{FF2B5EF4-FFF2-40B4-BE49-F238E27FC236}">
                <a16:creationId xmlns:a16="http://schemas.microsoft.com/office/drawing/2014/main" id="{E4398140-F067-40E9-892C-4DB04C70B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44600" y="-1244600"/>
            <a:ext cx="6858000" cy="9347200"/>
          </a:xfrm>
          <a:prstGeom prst="rect">
            <a:avLst/>
          </a:prstGeom>
          <a:gradFill>
            <a:gsLst>
              <a:gs pos="100000">
                <a:srgbClr val="000000">
                  <a:alpha val="0"/>
                </a:srgbClr>
              </a:gs>
              <a:gs pos="0">
                <a:schemeClr val="tx1"/>
              </a:gs>
              <a:gs pos="0">
                <a:srgbClr val="000000">
                  <a:alpha val="7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FDB292B-8FBC-3A4F-942C-CDA06855E410}"/>
              </a:ext>
            </a:extLst>
          </p:cNvPr>
          <p:cNvSpPr>
            <a:spLocks noGrp="1"/>
          </p:cNvSpPr>
          <p:nvPr>
            <p:ph type="title"/>
          </p:nvPr>
        </p:nvSpPr>
        <p:spPr>
          <a:xfrm>
            <a:off x="868255" y="1074407"/>
            <a:ext cx="4572000" cy="2984701"/>
          </a:xfrm>
        </p:spPr>
        <p:txBody>
          <a:bodyPr vert="horz" lIns="91440" tIns="45720" rIns="91440" bIns="45720" rtlCol="0" anchor="b">
            <a:normAutofit/>
          </a:bodyPr>
          <a:lstStyle/>
          <a:p>
            <a:r>
              <a:rPr lang="en-US" b="1" dirty="0">
                <a:solidFill>
                  <a:srgbClr val="FFFFFF"/>
                </a:solidFill>
              </a:rPr>
              <a:t>What is an Intelligent System?</a:t>
            </a:r>
          </a:p>
        </p:txBody>
      </p:sp>
      <p:cxnSp>
        <p:nvCxnSpPr>
          <p:cNvPr id="17" name="Straight Connector 16">
            <a:extLst>
              <a:ext uri="{FF2B5EF4-FFF2-40B4-BE49-F238E27FC236}">
                <a16:creationId xmlns:a16="http://schemas.microsoft.com/office/drawing/2014/main" id="{17726E8A-324C-4684-96F2-AFDDFB2F14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58952" y="4291242"/>
            <a:ext cx="457200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19"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12" name="Title 1">
            <a:extLst>
              <a:ext uri="{FF2B5EF4-FFF2-40B4-BE49-F238E27FC236}">
                <a16:creationId xmlns:a16="http://schemas.microsoft.com/office/drawing/2014/main" id="{54FA158A-A1D9-7A44-A6EB-6F17AE7EEF88}"/>
              </a:ext>
            </a:extLst>
          </p:cNvPr>
          <p:cNvSpPr txBox="1">
            <a:spLocks/>
          </p:cNvSpPr>
          <p:nvPr/>
        </p:nvSpPr>
        <p:spPr>
          <a:xfrm>
            <a:off x="868255" y="871151"/>
            <a:ext cx="4572000" cy="298470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i="1" kern="1200" spc="100" baseline="0">
                <a:solidFill>
                  <a:schemeClr val="tx1">
                    <a:lumMod val="85000"/>
                    <a:lumOff val="15000"/>
                  </a:schemeClr>
                </a:solidFill>
                <a:latin typeface="+mj-lt"/>
                <a:ea typeface="+mj-ea"/>
                <a:cs typeface="+mj-cs"/>
              </a:defRPr>
            </a:lvl1pPr>
          </a:lstStyle>
          <a:p>
            <a:endParaRPr lang="en-US" b="1" dirty="0">
              <a:solidFill>
                <a:srgbClr val="FFFFFF"/>
              </a:solidFill>
            </a:endParaRPr>
          </a:p>
        </p:txBody>
      </p:sp>
      <p:sp>
        <p:nvSpPr>
          <p:cNvPr id="14" name="Title 1">
            <a:extLst>
              <a:ext uri="{FF2B5EF4-FFF2-40B4-BE49-F238E27FC236}">
                <a16:creationId xmlns:a16="http://schemas.microsoft.com/office/drawing/2014/main" id="{6B43C968-3342-844A-83C2-F541F55C4BE2}"/>
              </a:ext>
            </a:extLst>
          </p:cNvPr>
          <p:cNvSpPr txBox="1">
            <a:spLocks/>
          </p:cNvSpPr>
          <p:nvPr/>
        </p:nvSpPr>
        <p:spPr>
          <a:xfrm>
            <a:off x="6660292" y="1396330"/>
            <a:ext cx="5016835" cy="3818220"/>
          </a:xfrm>
          <a:prstGeom prst="rect">
            <a:avLst/>
          </a:prstGeom>
        </p:spPr>
        <p:txBody>
          <a:bodyPr vert="horz" lIns="91440" tIns="45720" rIns="91440" bIns="45720" rtlCol="0" anchor="b">
            <a:normAutofit fontScale="77500" lnSpcReduction="20000"/>
          </a:bodyPr>
          <a:lstStyle>
            <a:lvl1pPr algn="l" defTabSz="914400" rtl="0" eaLnBrk="1" latinLnBrk="0" hangingPunct="1">
              <a:lnSpc>
                <a:spcPct val="90000"/>
              </a:lnSpc>
              <a:spcBef>
                <a:spcPct val="0"/>
              </a:spcBef>
              <a:buNone/>
              <a:defRPr sz="6000" i="1" kern="1200" spc="100" baseline="0">
                <a:solidFill>
                  <a:schemeClr val="tx1">
                    <a:lumMod val="85000"/>
                    <a:lumOff val="15000"/>
                  </a:schemeClr>
                </a:solidFill>
                <a:latin typeface="+mj-lt"/>
                <a:ea typeface="+mj-ea"/>
                <a:cs typeface="+mj-cs"/>
              </a:defRPr>
            </a:lvl1pPr>
          </a:lstStyle>
          <a:p>
            <a:r>
              <a:rPr lang="en-US" b="1" i="0" dirty="0"/>
              <a:t>Intelligent system </a:t>
            </a:r>
            <a:r>
              <a:rPr lang="en-US" i="0" dirty="0"/>
              <a:t>- technologically advanced machines that perceive and respond to the world around them</a:t>
            </a:r>
            <a:endParaRPr lang="en-US" b="1" dirty="0">
              <a:solidFill>
                <a:srgbClr val="FFFFFF"/>
              </a:solidFill>
            </a:endParaRPr>
          </a:p>
        </p:txBody>
      </p:sp>
    </p:spTree>
    <p:extLst>
      <p:ext uri="{BB962C8B-B14F-4D97-AF65-F5344CB8AC3E}">
        <p14:creationId xmlns:p14="http://schemas.microsoft.com/office/powerpoint/2010/main" val="3370251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71"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73" name="Straight Connector 72">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75" name="Rectangle 74">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ow To Give Feedback Like A Traffic Light | Inc.com">
            <a:extLst>
              <a:ext uri="{FF2B5EF4-FFF2-40B4-BE49-F238E27FC236}">
                <a16:creationId xmlns:a16="http://schemas.microsoft.com/office/drawing/2014/main" id="{0F6D48A2-8E4B-FA4E-A183-6619CC69AAEA}"/>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2B76CDF1-6A1E-445E-91B6-686D6C917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60126" y="-1373875"/>
            <a:ext cx="6858000" cy="9605749"/>
          </a:xfrm>
          <a:prstGeom prst="rect">
            <a:avLst/>
          </a:prstGeom>
          <a:gradFill>
            <a:gsLst>
              <a:gs pos="100000">
                <a:srgbClr val="000000">
                  <a:alpha val="0"/>
                </a:srgbClr>
              </a:gs>
              <a:gs pos="0">
                <a:schemeClr val="tx1"/>
              </a:gs>
              <a:gs pos="0">
                <a:srgbClr val="000000">
                  <a:alpha val="7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11C3616-FDAD-DB4A-B37B-A86C1BAE9FF4}"/>
              </a:ext>
            </a:extLst>
          </p:cNvPr>
          <p:cNvSpPr>
            <a:spLocks noGrp="1"/>
          </p:cNvSpPr>
          <p:nvPr>
            <p:ph type="title"/>
          </p:nvPr>
        </p:nvSpPr>
        <p:spPr>
          <a:xfrm>
            <a:off x="6170624" y="1143000"/>
            <a:ext cx="5303520" cy="2984701"/>
          </a:xfrm>
        </p:spPr>
        <p:txBody>
          <a:bodyPr vert="horz" lIns="91440" tIns="45720" rIns="91440" bIns="45720" rtlCol="0" anchor="b">
            <a:normAutofit/>
          </a:bodyPr>
          <a:lstStyle/>
          <a:p>
            <a:r>
              <a:rPr lang="en-US" dirty="0">
                <a:solidFill>
                  <a:srgbClr val="FFFFFF"/>
                </a:solidFill>
              </a:rPr>
              <a:t>Traffic Lights</a:t>
            </a:r>
          </a:p>
        </p:txBody>
      </p:sp>
      <p:cxnSp>
        <p:nvCxnSpPr>
          <p:cNvPr id="79" name="Straight Connector 78">
            <a:extLst>
              <a:ext uri="{FF2B5EF4-FFF2-40B4-BE49-F238E27FC236}">
                <a16:creationId xmlns:a16="http://schemas.microsoft.com/office/drawing/2014/main" id="{17726E8A-324C-4684-96F2-AFDDFB2F14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38864" y="4291242"/>
            <a:ext cx="521208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81"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3188656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73"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75" name="Straight Connector 74">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77" name="Rectangle 76">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9FBB9AF1-CE92-475C-A47B-5FC32922B3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0"/>
            <a:ext cx="12191999" cy="6858000"/>
          </a:xfrm>
          <a:prstGeom prst="rect">
            <a:avLst/>
          </a:prstGeom>
          <a:gradFill flip="none" rotWithShape="1">
            <a:gsLst>
              <a:gs pos="100000">
                <a:srgbClr val="000000">
                  <a:alpha val="0"/>
                </a:srgbClr>
              </a:gs>
              <a:gs pos="30000">
                <a:srgbClr val="000000"/>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2" name="Picture 4" descr="Waymo Can Finally Bring Truly Driverless Cars to California | WIRED">
            <a:extLst>
              <a:ext uri="{FF2B5EF4-FFF2-40B4-BE49-F238E27FC236}">
                <a16:creationId xmlns:a16="http://schemas.microsoft.com/office/drawing/2014/main" id="{44F9C9C3-9DDD-124B-8A9B-214F852274F3}"/>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a:stretch/>
        </p:blipFill>
        <p:spPr bwMode="auto">
          <a:xfrm>
            <a:off x="20" y="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6EB40A6-50FC-4140-BCA9-11A58846E15A}"/>
              </a:ext>
            </a:extLst>
          </p:cNvPr>
          <p:cNvSpPr>
            <a:spLocks noGrp="1"/>
          </p:cNvSpPr>
          <p:nvPr>
            <p:ph type="title"/>
          </p:nvPr>
        </p:nvSpPr>
        <p:spPr>
          <a:xfrm>
            <a:off x="758951" y="454467"/>
            <a:ext cx="9052560" cy="3546179"/>
          </a:xfrm>
        </p:spPr>
        <p:txBody>
          <a:bodyPr vert="horz" lIns="91440" tIns="45720" rIns="91440" bIns="45720" rtlCol="0" anchor="t">
            <a:normAutofit/>
          </a:bodyPr>
          <a:lstStyle/>
          <a:p>
            <a:r>
              <a:rPr lang="en-US" sz="7200" b="1" dirty="0">
                <a:solidFill>
                  <a:srgbClr val="FFFFFF"/>
                </a:solidFill>
              </a:rPr>
              <a:t>Autonomous Vehicles</a:t>
            </a:r>
            <a:br>
              <a:rPr lang="en-US" sz="7200" b="1" dirty="0">
                <a:solidFill>
                  <a:srgbClr val="FFFFFF"/>
                </a:solidFill>
              </a:rPr>
            </a:br>
            <a:endParaRPr lang="en-US" sz="7200" b="1" dirty="0">
              <a:solidFill>
                <a:srgbClr val="FFFFFF"/>
              </a:solidFill>
            </a:endParaRPr>
          </a:p>
        </p:txBody>
      </p:sp>
      <p:cxnSp>
        <p:nvCxnSpPr>
          <p:cNvPr id="81" name="Straight Connector 80">
            <a:extLst>
              <a:ext uri="{FF2B5EF4-FFF2-40B4-BE49-F238E27FC236}">
                <a16:creationId xmlns:a16="http://schemas.microsoft.com/office/drawing/2014/main" id="{D81E42A3-743C-4C15-9DA8-93AA9AEBFB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83"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43293"/>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1044876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03E7F-97E0-434A-9735-1FE24110E080}"/>
              </a:ext>
            </a:extLst>
          </p:cNvPr>
          <p:cNvSpPr>
            <a:spLocks noGrp="1"/>
          </p:cNvSpPr>
          <p:nvPr>
            <p:ph type="title"/>
          </p:nvPr>
        </p:nvSpPr>
        <p:spPr/>
        <p:txBody>
          <a:bodyPr/>
          <a:lstStyle/>
          <a:p>
            <a:r>
              <a:rPr lang="en-US" dirty="0"/>
              <a:t>List of Intelligent Systems Examples</a:t>
            </a:r>
          </a:p>
        </p:txBody>
      </p:sp>
      <p:sp>
        <p:nvSpPr>
          <p:cNvPr id="3" name="Content Placeholder 2">
            <a:extLst>
              <a:ext uri="{FF2B5EF4-FFF2-40B4-BE49-F238E27FC236}">
                <a16:creationId xmlns:a16="http://schemas.microsoft.com/office/drawing/2014/main" id="{60A6E023-D88B-E645-8C89-6FFBD9F67451}"/>
              </a:ext>
            </a:extLst>
          </p:cNvPr>
          <p:cNvSpPr>
            <a:spLocks noGrp="1"/>
          </p:cNvSpPr>
          <p:nvPr>
            <p:ph idx="1"/>
          </p:nvPr>
        </p:nvSpPr>
        <p:spPr>
          <a:xfrm>
            <a:off x="5184648" y="758952"/>
            <a:ext cx="6245352" cy="5143084"/>
          </a:xfrm>
        </p:spPr>
        <p:txBody>
          <a:bodyPr>
            <a:normAutofit/>
          </a:bodyPr>
          <a:lstStyle/>
          <a:p>
            <a:r>
              <a:rPr lang="en-US" dirty="0"/>
              <a:t>POS Terminals</a:t>
            </a:r>
          </a:p>
          <a:p>
            <a:r>
              <a:rPr lang="en-US" dirty="0"/>
              <a:t>Digital Televisions</a:t>
            </a:r>
          </a:p>
          <a:p>
            <a:r>
              <a:rPr lang="en-US" dirty="0"/>
              <a:t>Smart Parking Meters</a:t>
            </a:r>
          </a:p>
          <a:p>
            <a:r>
              <a:rPr lang="en-US" dirty="0"/>
              <a:t>Automobiles</a:t>
            </a:r>
          </a:p>
          <a:p>
            <a:r>
              <a:rPr lang="en-US" dirty="0"/>
              <a:t>Airplane controls </a:t>
            </a:r>
          </a:p>
          <a:p>
            <a:r>
              <a:rPr lang="en-US" dirty="0"/>
              <a:t>Security Gates</a:t>
            </a:r>
          </a:p>
          <a:p>
            <a:r>
              <a:rPr lang="en-US" dirty="0"/>
              <a:t>NJIT Canvas</a:t>
            </a:r>
          </a:p>
          <a:p>
            <a:r>
              <a:rPr lang="en-US" dirty="0"/>
              <a:t>Video Games</a:t>
            </a:r>
          </a:p>
          <a:p>
            <a:r>
              <a:rPr lang="en-US" dirty="0"/>
              <a:t>Smart Phones</a:t>
            </a:r>
          </a:p>
          <a:p>
            <a:r>
              <a:rPr lang="en-US" dirty="0"/>
              <a:t>Vital Monitors</a:t>
            </a:r>
          </a:p>
          <a:p>
            <a:r>
              <a:rPr lang="en-US" dirty="0"/>
              <a:t>Factory automation</a:t>
            </a:r>
          </a:p>
        </p:txBody>
      </p:sp>
    </p:spTree>
    <p:extLst>
      <p:ext uri="{BB962C8B-B14F-4D97-AF65-F5344CB8AC3E}">
        <p14:creationId xmlns:p14="http://schemas.microsoft.com/office/powerpoint/2010/main" val="1691072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1" name="Straight Connector 10">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Neon Coloured Gadgets">
            <a:extLst>
              <a:ext uri="{FF2B5EF4-FFF2-40B4-BE49-F238E27FC236}">
                <a16:creationId xmlns:a16="http://schemas.microsoft.com/office/drawing/2014/main" id="{7E474088-B2BB-4FB5-BDD0-A6276963D124}"/>
              </a:ext>
            </a:extLst>
          </p:cNvPr>
          <p:cNvPicPr>
            <a:picLocks noChangeAspect="1"/>
          </p:cNvPicPr>
          <p:nvPr/>
        </p:nvPicPr>
        <p:blipFill rotWithShape="1">
          <a:blip r:embed="rId3"/>
          <a:srcRect b="20775"/>
          <a:stretch/>
        </p:blipFill>
        <p:spPr>
          <a:xfrm>
            <a:off x="1" y="10"/>
            <a:ext cx="12191999" cy="6857990"/>
          </a:xfrm>
          <a:prstGeom prst="rect">
            <a:avLst/>
          </a:prstGeom>
        </p:spPr>
      </p:pic>
      <p:sp>
        <p:nvSpPr>
          <p:cNvPr id="15" name="Rectangle 14">
            <a:extLst>
              <a:ext uri="{FF2B5EF4-FFF2-40B4-BE49-F238E27FC236}">
                <a16:creationId xmlns:a16="http://schemas.microsoft.com/office/drawing/2014/main" id="{2B76CDF1-6A1E-445E-91B6-686D6C9178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60126" y="-1373875"/>
            <a:ext cx="6858000" cy="9605749"/>
          </a:xfrm>
          <a:prstGeom prst="rect">
            <a:avLst/>
          </a:prstGeom>
          <a:gradFill>
            <a:gsLst>
              <a:gs pos="100000">
                <a:srgbClr val="000000">
                  <a:alpha val="0"/>
                </a:srgbClr>
              </a:gs>
              <a:gs pos="0">
                <a:schemeClr val="tx1"/>
              </a:gs>
              <a:gs pos="0">
                <a:srgbClr val="000000">
                  <a:alpha val="7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2CCFB4A-1552-6348-841B-D6094B781F82}"/>
              </a:ext>
            </a:extLst>
          </p:cNvPr>
          <p:cNvSpPr>
            <a:spLocks noGrp="1"/>
          </p:cNvSpPr>
          <p:nvPr>
            <p:ph type="title"/>
          </p:nvPr>
        </p:nvSpPr>
        <p:spPr>
          <a:xfrm>
            <a:off x="6170624" y="1143000"/>
            <a:ext cx="5303520" cy="2984701"/>
          </a:xfrm>
        </p:spPr>
        <p:txBody>
          <a:bodyPr vert="horz" lIns="91440" tIns="45720" rIns="91440" bIns="45720" rtlCol="0" anchor="b">
            <a:normAutofit/>
          </a:bodyPr>
          <a:lstStyle/>
          <a:p>
            <a:r>
              <a:rPr lang="en-US" dirty="0">
                <a:solidFill>
                  <a:srgbClr val="FFFFFF"/>
                </a:solidFill>
              </a:rPr>
              <a:t>What are Video Games</a:t>
            </a:r>
          </a:p>
        </p:txBody>
      </p:sp>
      <p:cxnSp>
        <p:nvCxnSpPr>
          <p:cNvPr id="17" name="Straight Connector 16">
            <a:extLst>
              <a:ext uri="{FF2B5EF4-FFF2-40B4-BE49-F238E27FC236}">
                <a16:creationId xmlns:a16="http://schemas.microsoft.com/office/drawing/2014/main" id="{17726E8A-324C-4684-96F2-AFDDFB2F14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38864" y="4291242"/>
            <a:ext cx="521208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19"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16988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71"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73" name="Straight Connector 72">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75" name="Rectangle 74">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9FBB9AF1-CE92-475C-A47B-5FC32922B3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0"/>
            <a:ext cx="12191999" cy="6858000"/>
          </a:xfrm>
          <a:prstGeom prst="rect">
            <a:avLst/>
          </a:prstGeom>
          <a:gradFill flip="none" rotWithShape="1">
            <a:gsLst>
              <a:gs pos="100000">
                <a:srgbClr val="000000">
                  <a:alpha val="0"/>
                </a:srgbClr>
              </a:gs>
              <a:gs pos="30000">
                <a:srgbClr val="000000"/>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4" name="Picture 2" descr="Top 25 Earliest Computer Games - Early Computer Games List">
            <a:extLst>
              <a:ext uri="{FF2B5EF4-FFF2-40B4-BE49-F238E27FC236}">
                <a16:creationId xmlns:a16="http://schemas.microsoft.com/office/drawing/2014/main" id="{7638F381-BA78-5841-9EE0-E9DF666CCC37}"/>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0369" r="10520"/>
          <a:stretch/>
        </p:blipFill>
        <p:spPr bwMode="auto">
          <a:xfrm>
            <a:off x="-1" y="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5076A5A-789D-D642-BD5A-1C46711E2B34}"/>
              </a:ext>
            </a:extLst>
          </p:cNvPr>
          <p:cNvSpPr>
            <a:spLocks noGrp="1"/>
          </p:cNvSpPr>
          <p:nvPr>
            <p:ph type="title"/>
          </p:nvPr>
        </p:nvSpPr>
        <p:spPr>
          <a:xfrm>
            <a:off x="2935445" y="3449292"/>
            <a:ext cx="9052560" cy="3546179"/>
          </a:xfrm>
        </p:spPr>
        <p:txBody>
          <a:bodyPr vert="horz" lIns="91440" tIns="45720" rIns="91440" bIns="45720" rtlCol="0" anchor="t">
            <a:normAutofit/>
          </a:bodyPr>
          <a:lstStyle/>
          <a:p>
            <a:r>
              <a:rPr lang="en-US" sz="7200" b="1" dirty="0">
                <a:solidFill>
                  <a:srgbClr val="FFFFFF"/>
                </a:solidFill>
              </a:rPr>
              <a:t>PONG</a:t>
            </a:r>
          </a:p>
        </p:txBody>
      </p:sp>
      <p:cxnSp>
        <p:nvCxnSpPr>
          <p:cNvPr id="79" name="Straight Connector 78">
            <a:extLst>
              <a:ext uri="{FF2B5EF4-FFF2-40B4-BE49-F238E27FC236}">
                <a16:creationId xmlns:a16="http://schemas.microsoft.com/office/drawing/2014/main" id="{D81E42A3-743C-4C15-9DA8-93AA9AEBFB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81"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43293"/>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3589087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71"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73" name="Straight Connector 72">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75" name="Rectangle 74">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9FBB9AF1-CE92-475C-A47B-5FC32922B3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0"/>
            <a:ext cx="12191999" cy="6858000"/>
          </a:xfrm>
          <a:prstGeom prst="rect">
            <a:avLst/>
          </a:prstGeom>
          <a:gradFill flip="none" rotWithShape="1">
            <a:gsLst>
              <a:gs pos="100000">
                <a:srgbClr val="000000">
                  <a:alpha val="0"/>
                </a:srgbClr>
              </a:gs>
              <a:gs pos="30000">
                <a:srgbClr val="000000"/>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98" name="Picture 2" descr="GTA 5 Cheats PC: Full List of Cheat Codes for PC - GTA BOOM">
            <a:extLst>
              <a:ext uri="{FF2B5EF4-FFF2-40B4-BE49-F238E27FC236}">
                <a16:creationId xmlns:a16="http://schemas.microsoft.com/office/drawing/2014/main" id="{2088C3E1-FB72-4B40-981B-620142F988DB}"/>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44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79E0C88-FCB8-3B44-A0E2-C691CE8D15C0}"/>
              </a:ext>
            </a:extLst>
          </p:cNvPr>
          <p:cNvSpPr>
            <a:spLocks noGrp="1"/>
          </p:cNvSpPr>
          <p:nvPr>
            <p:ph type="title"/>
          </p:nvPr>
        </p:nvSpPr>
        <p:spPr>
          <a:xfrm>
            <a:off x="2266696" y="1280160"/>
            <a:ext cx="9052560" cy="3546179"/>
          </a:xfrm>
        </p:spPr>
        <p:txBody>
          <a:bodyPr vert="horz" lIns="91440" tIns="45720" rIns="91440" bIns="45720" rtlCol="0" anchor="t">
            <a:normAutofit/>
          </a:bodyPr>
          <a:lstStyle/>
          <a:p>
            <a:r>
              <a:rPr lang="en-US" sz="7200" b="1" dirty="0">
                <a:solidFill>
                  <a:schemeClr val="tx1"/>
                </a:solidFill>
                <a:highlight>
                  <a:srgbClr val="C0C0C0"/>
                </a:highlight>
              </a:rPr>
              <a:t>Grand Theft Auto</a:t>
            </a:r>
          </a:p>
        </p:txBody>
      </p:sp>
      <p:cxnSp>
        <p:nvCxnSpPr>
          <p:cNvPr id="79" name="Straight Connector 78">
            <a:extLst>
              <a:ext uri="{FF2B5EF4-FFF2-40B4-BE49-F238E27FC236}">
                <a16:creationId xmlns:a16="http://schemas.microsoft.com/office/drawing/2014/main" id="{D81E42A3-743C-4C15-9DA8-93AA9AEBFB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81"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43293"/>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889148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C27BA6-48A7-FC4E-ABFF-9D1D5EC6D41D}"/>
              </a:ext>
            </a:extLst>
          </p:cNvPr>
          <p:cNvSpPr>
            <a:spLocks noGrp="1"/>
          </p:cNvSpPr>
          <p:nvPr>
            <p:ph idx="1"/>
          </p:nvPr>
        </p:nvSpPr>
        <p:spPr>
          <a:xfrm>
            <a:off x="760020" y="1723050"/>
            <a:ext cx="10242468" cy="4433177"/>
          </a:xfrm>
        </p:spPr>
        <p:txBody>
          <a:bodyPr>
            <a:normAutofit fontScale="55000" lnSpcReduction="20000"/>
          </a:bodyPr>
          <a:lstStyle/>
          <a:p>
            <a:pPr fontAlgn="base"/>
            <a:r>
              <a:rPr lang="en-US" dirty="0"/>
              <a:t>public function </a:t>
            </a:r>
            <a:r>
              <a:rPr lang="en-US" dirty="0" err="1"/>
              <a:t>findLeaf</a:t>
            </a:r>
            <a:r>
              <a:rPr lang="en-US" dirty="0"/>
              <a:t>() :void {</a:t>
            </a:r>
          </a:p>
          <a:p>
            <a:pPr fontAlgn="base"/>
            <a:r>
              <a:rPr lang="en-US" dirty="0"/>
              <a:t>    // Move the ant towards the leaf.</a:t>
            </a:r>
          </a:p>
          <a:p>
            <a:pPr fontAlgn="base"/>
            <a:r>
              <a:rPr lang="en-US" dirty="0"/>
              <a:t>    velocity = new Vector3D(</a:t>
            </a:r>
            <a:r>
              <a:rPr lang="en-US" dirty="0" err="1"/>
              <a:t>Game.instance.leaf.x</a:t>
            </a:r>
            <a:r>
              <a:rPr lang="en-US" dirty="0"/>
              <a:t> - </a:t>
            </a:r>
            <a:r>
              <a:rPr lang="en-US" dirty="0" err="1"/>
              <a:t>position.x</a:t>
            </a:r>
            <a:r>
              <a:rPr lang="en-US" dirty="0"/>
              <a:t>, </a:t>
            </a:r>
            <a:r>
              <a:rPr lang="en-US" dirty="0" err="1"/>
              <a:t>Game.instance.leaf.y</a:t>
            </a:r>
            <a:r>
              <a:rPr lang="en-US" dirty="0"/>
              <a:t> - </a:t>
            </a:r>
            <a:r>
              <a:rPr lang="en-US" dirty="0" err="1"/>
              <a:t>position.y</a:t>
            </a:r>
            <a:r>
              <a:rPr lang="en-US" dirty="0"/>
              <a:t>);</a:t>
            </a:r>
          </a:p>
          <a:p>
            <a:pPr fontAlgn="base"/>
            <a:r>
              <a:rPr lang="en-US" dirty="0"/>
              <a:t> </a:t>
            </a:r>
          </a:p>
          <a:p>
            <a:pPr fontAlgn="base"/>
            <a:r>
              <a:rPr lang="en-US" dirty="0"/>
              <a:t>    if (distance(</a:t>
            </a:r>
            <a:r>
              <a:rPr lang="en-US" dirty="0" err="1"/>
              <a:t>Game.instance.leaf</a:t>
            </a:r>
            <a:r>
              <a:rPr lang="en-US" dirty="0"/>
              <a:t>, this) &lt;= 10) {</a:t>
            </a:r>
          </a:p>
          <a:p>
            <a:pPr fontAlgn="base"/>
            <a:r>
              <a:rPr lang="en-US" dirty="0"/>
              <a:t>        // The ant is </a:t>
            </a:r>
            <a:r>
              <a:rPr lang="en-US" dirty="0" err="1"/>
              <a:t>extremelly</a:t>
            </a:r>
            <a:r>
              <a:rPr lang="en-US" dirty="0"/>
              <a:t> close to the leaf, it's time</a:t>
            </a:r>
          </a:p>
          <a:p>
            <a:pPr fontAlgn="base"/>
            <a:r>
              <a:rPr lang="en-US" dirty="0"/>
              <a:t>        // to go home.</a:t>
            </a:r>
          </a:p>
          <a:p>
            <a:pPr fontAlgn="base"/>
            <a:r>
              <a:rPr lang="en-US" dirty="0"/>
              <a:t>        </a:t>
            </a:r>
            <a:r>
              <a:rPr lang="en-US" dirty="0" err="1"/>
              <a:t>brain.setState</a:t>
            </a:r>
            <a:r>
              <a:rPr lang="en-US" dirty="0"/>
              <a:t>(</a:t>
            </a:r>
            <a:r>
              <a:rPr lang="en-US" dirty="0" err="1"/>
              <a:t>goHome</a:t>
            </a:r>
            <a:r>
              <a:rPr lang="en-US" dirty="0"/>
              <a:t>);</a:t>
            </a:r>
          </a:p>
          <a:p>
            <a:pPr fontAlgn="base"/>
            <a:r>
              <a:rPr lang="en-US" dirty="0"/>
              <a:t>    }</a:t>
            </a:r>
          </a:p>
          <a:p>
            <a:pPr fontAlgn="base"/>
            <a:r>
              <a:rPr lang="en-US" dirty="0"/>
              <a:t> </a:t>
            </a:r>
          </a:p>
          <a:p>
            <a:pPr fontAlgn="base"/>
            <a:r>
              <a:rPr lang="en-US" dirty="0"/>
              <a:t>    if (distance(</a:t>
            </a:r>
            <a:r>
              <a:rPr lang="en-US" dirty="0" err="1"/>
              <a:t>Game.mouse</a:t>
            </a:r>
            <a:r>
              <a:rPr lang="en-US" dirty="0"/>
              <a:t>, this) &lt;= MOUSE_THREAT_RADIUS) {</a:t>
            </a:r>
          </a:p>
          <a:p>
            <a:pPr fontAlgn="base"/>
            <a:r>
              <a:rPr lang="en-US" dirty="0"/>
              <a:t>        // Mouse cursor is threatening us. Let's run away!</a:t>
            </a:r>
          </a:p>
          <a:p>
            <a:pPr fontAlgn="base"/>
            <a:r>
              <a:rPr lang="en-US" dirty="0"/>
              <a:t>        // It will make the brain start calling </a:t>
            </a:r>
            <a:r>
              <a:rPr lang="en-US" dirty="0" err="1"/>
              <a:t>runAway</a:t>
            </a:r>
            <a:r>
              <a:rPr lang="en-US" dirty="0"/>
              <a:t>() from</a:t>
            </a:r>
          </a:p>
          <a:p>
            <a:pPr fontAlgn="base"/>
            <a:r>
              <a:rPr lang="en-US" dirty="0"/>
              <a:t>        // now on.</a:t>
            </a:r>
          </a:p>
          <a:p>
            <a:pPr fontAlgn="base"/>
            <a:r>
              <a:rPr lang="en-US" dirty="0"/>
              <a:t>        </a:t>
            </a:r>
            <a:r>
              <a:rPr lang="en-US" dirty="0" err="1"/>
              <a:t>brain.setState</a:t>
            </a:r>
            <a:r>
              <a:rPr lang="en-US" dirty="0"/>
              <a:t>(</a:t>
            </a:r>
            <a:r>
              <a:rPr lang="en-US" dirty="0" err="1"/>
              <a:t>runAway</a:t>
            </a:r>
            <a:r>
              <a:rPr lang="en-US" dirty="0"/>
              <a:t>);</a:t>
            </a:r>
          </a:p>
          <a:p>
            <a:pPr fontAlgn="base"/>
            <a:r>
              <a:rPr lang="en-US" dirty="0"/>
              <a:t>    }</a:t>
            </a:r>
          </a:p>
          <a:p>
            <a:pPr fontAlgn="base"/>
            <a:r>
              <a:rPr lang="en-US" dirty="0"/>
              <a:t>}</a:t>
            </a:r>
          </a:p>
          <a:p>
            <a:endParaRPr lang="en-US" dirty="0"/>
          </a:p>
        </p:txBody>
      </p:sp>
      <p:sp>
        <p:nvSpPr>
          <p:cNvPr id="4" name="TextBox 3">
            <a:extLst>
              <a:ext uri="{FF2B5EF4-FFF2-40B4-BE49-F238E27FC236}">
                <a16:creationId xmlns:a16="http://schemas.microsoft.com/office/drawing/2014/main" id="{F5B95A7C-5947-7D48-A600-5C453E4FC71E}"/>
              </a:ext>
            </a:extLst>
          </p:cNvPr>
          <p:cNvSpPr txBox="1"/>
          <p:nvPr/>
        </p:nvSpPr>
        <p:spPr>
          <a:xfrm>
            <a:off x="1913437" y="641546"/>
            <a:ext cx="7935634" cy="646331"/>
          </a:xfrm>
          <a:prstGeom prst="rect">
            <a:avLst/>
          </a:prstGeom>
          <a:noFill/>
        </p:spPr>
        <p:txBody>
          <a:bodyPr wrap="none" rtlCol="0">
            <a:spAutoFit/>
          </a:bodyPr>
          <a:lstStyle/>
          <a:p>
            <a:r>
              <a:rPr lang="en-US" sz="3600" b="1" dirty="0"/>
              <a:t>User Interaction and Function Calls</a:t>
            </a:r>
          </a:p>
        </p:txBody>
      </p:sp>
    </p:spTree>
    <p:extLst>
      <p:ext uri="{BB962C8B-B14F-4D97-AF65-F5344CB8AC3E}">
        <p14:creationId xmlns:p14="http://schemas.microsoft.com/office/powerpoint/2010/main" val="51111742"/>
      </p:ext>
    </p:extLst>
  </p:cSld>
  <p:clrMapOvr>
    <a:masterClrMapping/>
  </p:clrMapOvr>
</p:sld>
</file>

<file path=ppt/theme/theme1.xml><?xml version="1.0" encoding="utf-8"?>
<a:theme xmlns:a="http://schemas.openxmlformats.org/drawingml/2006/main" name="HeadlinesVTI">
  <a:themeElements>
    <a:clrScheme name="AnalogousFromRegularSeedLeftStep">
      <a:dk1>
        <a:srgbClr val="000000"/>
      </a:dk1>
      <a:lt1>
        <a:srgbClr val="FFFFFF"/>
      </a:lt1>
      <a:dk2>
        <a:srgbClr val="1B252F"/>
      </a:dk2>
      <a:lt2>
        <a:srgbClr val="F1F3F0"/>
      </a:lt2>
      <a:accent1>
        <a:srgbClr val="AD43CD"/>
      </a:accent1>
      <a:accent2>
        <a:srgbClr val="6333BC"/>
      </a:accent2>
      <a:accent3>
        <a:srgbClr val="434BCD"/>
      </a:accent3>
      <a:accent4>
        <a:srgbClr val="3173BB"/>
      </a:accent4>
      <a:accent5>
        <a:srgbClr val="42BCCA"/>
      </a:accent5>
      <a:accent6>
        <a:srgbClr val="31BB90"/>
      </a:accent6>
      <a:hlink>
        <a:srgbClr val="4C9D34"/>
      </a:hlink>
      <a:folHlink>
        <a:srgbClr val="7F7F7F"/>
      </a:folHlink>
    </a:clrScheme>
    <a:fontScheme name="Custom 211">
      <a:majorFont>
        <a:latin typeface="Sitka Banner"/>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8000"/>
            <a:satMod val="170000"/>
          </a:schemeClr>
        </a:solidFill>
        <a:gradFill rotWithShape="1">
          <a:gsLst>
            <a:gs pos="0">
              <a:schemeClr val="phClr">
                <a:tint val="93000"/>
                <a:satMod val="16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VTI" id="{66EB4A02-0C0F-47F1-9F48-4E6882B9F967}" vid="{F3552358-4452-4FDA-9568-4F5DA32F7A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389</TotalTime>
  <Words>728</Words>
  <Application>Microsoft Macintosh PowerPoint</Application>
  <PresentationFormat>Widescreen</PresentationFormat>
  <Paragraphs>88</Paragraphs>
  <Slides>16</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Avenir Next LT Pro</vt:lpstr>
      <vt:lpstr>Calibri</vt:lpstr>
      <vt:lpstr>Sitka Banner</vt:lpstr>
      <vt:lpstr>HeadlinesVTI</vt:lpstr>
      <vt:lpstr>Intelligent Systems in Gaming</vt:lpstr>
      <vt:lpstr>What is an Intelligent System?</vt:lpstr>
      <vt:lpstr>Traffic Lights</vt:lpstr>
      <vt:lpstr>Autonomous Vehicles </vt:lpstr>
      <vt:lpstr>List of Intelligent Systems Examples</vt:lpstr>
      <vt:lpstr>What are Video Games</vt:lpstr>
      <vt:lpstr>PONG</vt:lpstr>
      <vt:lpstr>Grand Theft Auto</vt:lpstr>
      <vt:lpstr>PowerPoint Presentation</vt:lpstr>
      <vt:lpstr>Finite-State Machine Algorithm</vt:lpstr>
      <vt:lpstr>Traffic Lights</vt:lpstr>
      <vt:lpstr>Cont </vt:lpstr>
      <vt:lpstr>Civilization 5  </vt:lpstr>
      <vt:lpstr>Strategy Games </vt:lpstr>
      <vt:lpstr>Future of Intelligent Systems in Gaming </vt:lpstr>
      <vt:lpstr>Sources Cited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Intelligent Systems in Gaming</dc:title>
  <dc:creator>Michael Kiss</dc:creator>
  <cp:lastModifiedBy>Michael Kiss</cp:lastModifiedBy>
  <cp:revision>25</cp:revision>
  <dcterms:created xsi:type="dcterms:W3CDTF">2022-02-13T01:31:41Z</dcterms:created>
  <dcterms:modified xsi:type="dcterms:W3CDTF">2022-02-16T02:54:09Z</dcterms:modified>
</cp:coreProperties>
</file>